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78" r:id="rId2"/>
    <p:sldId id="283" r:id="rId3"/>
    <p:sldId id="284" r:id="rId4"/>
    <p:sldId id="285" r:id="rId5"/>
    <p:sldId id="287" r:id="rId6"/>
    <p:sldId id="288" r:id="rId7"/>
    <p:sldId id="289" r:id="rId8"/>
    <p:sldId id="292" r:id="rId9"/>
    <p:sldId id="299" r:id="rId10"/>
    <p:sldId id="293" r:id="rId11"/>
    <p:sldId id="300" r:id="rId12"/>
    <p:sldId id="294" r:id="rId13"/>
    <p:sldId id="301" r:id="rId14"/>
    <p:sldId id="295" r:id="rId15"/>
    <p:sldId id="302" r:id="rId16"/>
    <p:sldId id="296" r:id="rId17"/>
    <p:sldId id="297" r:id="rId18"/>
    <p:sldId id="298" r:id="rId1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함초롬돋움" panose="020B0604000101010101" pitchFamily="50" charset="-127"/>
      <p:regular r:id="rId24"/>
      <p:bold r:id="rId25"/>
    </p:embeddedFont>
    <p:embeddedFont>
      <p:font typeface="휴먼둥근헤드라인" panose="02030504000101010101" pitchFamily="18" charset="-127"/>
      <p:regular r:id="rId26"/>
    </p:embeddedFont>
    <p:embeddedFont>
      <p:font typeface="휴먼매직체" panose="02030504000101010101" pitchFamily="18" charset="-127"/>
      <p:regular r:id="rId27"/>
    </p:embeddedFont>
    <p:embeddedFont>
      <p:font typeface="Arial" panose="020B0604020202020204" pitchFamily="34" charset="0"/>
      <p:regular r:id="rId28"/>
      <p:bold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3B"/>
    <a:srgbClr val="222B34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0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668" y="64"/>
      </p:cViewPr>
      <p:guideLst>
        <p:guide orient="horz" pos="55"/>
        <p:guide pos="1202"/>
        <p:guide pos="5602"/>
        <p:guide orient="horz" pos="31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F78AE-1DC9-4E95-AA68-17EB8BC53BA7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4B3AB-AE88-4FF7-8FA7-DE4678F6F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81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2159322-6C85-4127-9E81-7F8BF0D70E1A}" type="datetimeFigureOut">
              <a:rPr lang="zh-CN" altLang="en-US" smtClean="0"/>
              <a:pPr/>
              <a:t>2019/10/1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AEA76D6-C0AA-410F-9DDC-526F0CB07C6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2019/10/1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2019/10/1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2019/10/1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2019/10/1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2019/10/1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2019/10/1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2019/10/1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2019/10/1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1441176" y="2101609"/>
            <a:ext cx="482715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150" dirty="0">
                <a:solidFill>
                  <a:schemeClr val="accent1"/>
                </a:solidFill>
                <a:latin typeface="Arial" panose="020B0604020202020204" pitchFamily="34" charset="0"/>
              </a:rPr>
              <a:t>         </a:t>
            </a:r>
            <a:r>
              <a:rPr lang="en-US" altLang="ko-KR" sz="4100" b="1" spc="-150" dirty="0">
                <a:solidFill>
                  <a:schemeClr val="accent1"/>
                </a:solidFill>
                <a:latin typeface="Arial" panose="020B0604020202020204" pitchFamily="34" charset="0"/>
              </a:rPr>
              <a:t>Wireshark </a:t>
            </a:r>
            <a:r>
              <a:rPr lang="ko-KR" altLang="en-US" sz="4100" b="1" spc="-150" dirty="0">
                <a:solidFill>
                  <a:schemeClr val="accent1"/>
                </a:solidFill>
                <a:latin typeface="Arial" panose="020B0604020202020204" pitchFamily="34" charset="0"/>
              </a:rPr>
              <a:t>이해</a:t>
            </a:r>
            <a:endParaRPr lang="zh-CN" altLang="en-US" sz="4100" b="1" spc="-15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휴먼둥근헤드라인" panose="02030504000101010101" pitchFamily="18" charset="-127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3667746" y="3507361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휴먼지능정보공학과</a:t>
            </a:r>
            <a:endParaRPr lang="en-US" altLang="ko-KR" sz="14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201810776 </a:t>
            </a:r>
            <a:r>
              <a:rPr lang="ko-KR" altLang="en-US" sz="1400" dirty="0" err="1">
                <a:solidFill>
                  <a:schemeClr val="accent1"/>
                </a:solidFill>
                <a:latin typeface="Arial" panose="020B0604020202020204" pitchFamily="34" charset="0"/>
              </a:rPr>
              <a:t>소재휘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3219726" y="2983932"/>
            <a:ext cx="24432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accent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네트워크프로그래밍</a:t>
            </a:r>
            <a:endParaRPr lang="zh-CN" altLang="en-US" sz="2600" dirty="0">
              <a:solidFill>
                <a:schemeClr val="accent1"/>
              </a:solidFill>
              <a:latin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700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F1A10-A655-4D4A-9B88-DCE59BD2B428}"/>
              </a:ext>
            </a:extLst>
          </p:cNvPr>
          <p:cNvSpPr txBox="1"/>
          <p:nvPr/>
        </p:nvSpPr>
        <p:spPr>
          <a:xfrm>
            <a:off x="967738" y="3662018"/>
            <a:ext cx="7749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다음에서는 </a:t>
            </a:r>
            <a:r>
              <a:rPr lang="en-US" altLang="ko-KR" dirty="0"/>
              <a:t>3</a:t>
            </a:r>
            <a:r>
              <a:rPr lang="ko-KR" altLang="en-US" dirty="0"/>
              <a:t>계층</a:t>
            </a:r>
            <a:r>
              <a:rPr lang="en-US" altLang="ko-KR" dirty="0"/>
              <a:t>(</a:t>
            </a:r>
            <a:r>
              <a:rPr lang="ko-KR" altLang="en-US" dirty="0"/>
              <a:t>네트워크 계층</a:t>
            </a:r>
            <a:r>
              <a:rPr lang="en-US" altLang="ko-KR" dirty="0"/>
              <a:t>)</a:t>
            </a:r>
            <a:r>
              <a:rPr lang="ko-KR" altLang="en-US" dirty="0"/>
              <a:t>에 해당하는 </a:t>
            </a:r>
            <a:r>
              <a:rPr lang="en-US" altLang="ko-KR" dirty="0"/>
              <a:t>IPv4 </a:t>
            </a:r>
            <a:r>
              <a:rPr lang="ko-KR" altLang="en-US" dirty="0"/>
              <a:t>프로토콜과 </a:t>
            </a:r>
            <a:r>
              <a:rPr lang="en-US" altLang="ko-KR" dirty="0"/>
              <a:t>4</a:t>
            </a:r>
            <a:r>
              <a:rPr lang="ko-KR" altLang="en-US" dirty="0"/>
              <a:t>계층에 속하는 </a:t>
            </a:r>
            <a:r>
              <a:rPr lang="en-US" altLang="ko-KR" dirty="0"/>
              <a:t>UDP </a:t>
            </a:r>
            <a:r>
              <a:rPr lang="ko-KR" altLang="en-US" dirty="0"/>
              <a:t>프로토콜을 확인할 수 있다</a:t>
            </a:r>
            <a:r>
              <a:rPr lang="en-US" altLang="ko-KR" dirty="0"/>
              <a:t>. IPv4</a:t>
            </a:r>
            <a:r>
              <a:rPr lang="ko-KR" altLang="en-US" dirty="0"/>
              <a:t>의 </a:t>
            </a:r>
            <a:r>
              <a:rPr lang="en-US" altLang="ko-KR" dirty="0"/>
              <a:t>SA</a:t>
            </a:r>
            <a:r>
              <a:rPr lang="ko-KR" altLang="en-US" dirty="0"/>
              <a:t>와 </a:t>
            </a:r>
            <a:r>
              <a:rPr lang="en-US" altLang="ko-KR" dirty="0"/>
              <a:t>DA</a:t>
            </a:r>
            <a:r>
              <a:rPr lang="ko-KR" altLang="en-US" dirty="0"/>
              <a:t>는 각각 </a:t>
            </a:r>
            <a:r>
              <a:rPr lang="en-US" altLang="ko-KR" dirty="0"/>
              <a:t>172.16.27.27</a:t>
            </a:r>
            <a:r>
              <a:rPr lang="ko-KR" altLang="en-US" dirty="0"/>
              <a:t>와</a:t>
            </a:r>
            <a:r>
              <a:rPr lang="en-US" altLang="ko-KR" dirty="0"/>
              <a:t> 164.124.101.2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AFE743-2994-4A99-B622-00BE83EE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72" y="1131336"/>
            <a:ext cx="6339100" cy="241916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1064DEF-FC0F-47C1-A503-85A0B0415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546" y="2053909"/>
            <a:ext cx="4821382" cy="5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4" y="742819"/>
            <a:ext cx="2912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AFE743-2994-4A99-B622-00BE83EE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01" y="1043491"/>
            <a:ext cx="7481539" cy="23567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753D343-10FE-424A-A085-CFEB9AB10E91}"/>
              </a:ext>
            </a:extLst>
          </p:cNvPr>
          <p:cNvSpPr/>
          <p:nvPr/>
        </p:nvSpPr>
        <p:spPr>
          <a:xfrm>
            <a:off x="572801" y="3400266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86A79F-E472-4924-A650-C82EF5EE6BDD}"/>
              </a:ext>
            </a:extLst>
          </p:cNvPr>
          <p:cNvSpPr/>
          <p:nvPr/>
        </p:nvSpPr>
        <p:spPr>
          <a:xfrm>
            <a:off x="1774553" y="3400266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723B54-BB59-4ED9-A71A-DAC0FD765905}"/>
              </a:ext>
            </a:extLst>
          </p:cNvPr>
          <p:cNvSpPr/>
          <p:nvPr/>
        </p:nvSpPr>
        <p:spPr>
          <a:xfrm>
            <a:off x="2976305" y="3400266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C3517E-C358-4622-8BBE-1886F4967724}"/>
              </a:ext>
            </a:extLst>
          </p:cNvPr>
          <p:cNvSpPr/>
          <p:nvPr/>
        </p:nvSpPr>
        <p:spPr>
          <a:xfrm>
            <a:off x="4178057" y="3400266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50661F-FAFC-4FD0-9025-2B669FE0C2BA}"/>
              </a:ext>
            </a:extLst>
          </p:cNvPr>
          <p:cNvSpPr/>
          <p:nvPr/>
        </p:nvSpPr>
        <p:spPr>
          <a:xfrm>
            <a:off x="5379809" y="3400266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DCAFBB-CFCE-4FA2-9421-FC9F4BCA4E28}"/>
              </a:ext>
            </a:extLst>
          </p:cNvPr>
          <p:cNvSpPr/>
          <p:nvPr/>
        </p:nvSpPr>
        <p:spPr>
          <a:xfrm>
            <a:off x="6581561" y="3400266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748854-9016-479E-981E-069D4C01633D}"/>
              </a:ext>
            </a:extLst>
          </p:cNvPr>
          <p:cNvSpPr/>
          <p:nvPr/>
        </p:nvSpPr>
        <p:spPr>
          <a:xfrm>
            <a:off x="1774553" y="4154643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A7EDA0-1298-4BCC-BC4E-F9C2F19BE059}"/>
              </a:ext>
            </a:extLst>
          </p:cNvPr>
          <p:cNvSpPr/>
          <p:nvPr/>
        </p:nvSpPr>
        <p:spPr>
          <a:xfrm>
            <a:off x="2976305" y="4154643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76837B-1B81-4413-AB1B-5208AD4231CC}"/>
              </a:ext>
            </a:extLst>
          </p:cNvPr>
          <p:cNvSpPr/>
          <p:nvPr/>
        </p:nvSpPr>
        <p:spPr>
          <a:xfrm>
            <a:off x="572801" y="4154643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3F77B3-FA68-4CDC-B680-DE15FEB61FFE}"/>
              </a:ext>
            </a:extLst>
          </p:cNvPr>
          <p:cNvSpPr/>
          <p:nvPr/>
        </p:nvSpPr>
        <p:spPr>
          <a:xfrm>
            <a:off x="4191695" y="4154643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C0E5B-058F-40EE-85ED-11028C301973}"/>
              </a:ext>
            </a:extLst>
          </p:cNvPr>
          <p:cNvSpPr txBox="1"/>
          <p:nvPr/>
        </p:nvSpPr>
        <p:spPr>
          <a:xfrm>
            <a:off x="745507" y="363895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Version(1)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4D5CB0-0AC5-4EDB-88AF-4138E431CD07}"/>
              </a:ext>
            </a:extLst>
          </p:cNvPr>
          <p:cNvSpPr txBox="1"/>
          <p:nvPr/>
        </p:nvSpPr>
        <p:spPr>
          <a:xfrm>
            <a:off x="1746779" y="3546622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Differentiated</a:t>
            </a:r>
          </a:p>
          <a:p>
            <a:r>
              <a:rPr lang="en-US" altLang="ko-KR" sz="1200" dirty="0"/>
              <a:t>Services Field(1)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6467C-84E9-4DA9-8791-14EB6C521A2B}"/>
              </a:ext>
            </a:extLst>
          </p:cNvPr>
          <p:cNvSpPr txBox="1"/>
          <p:nvPr/>
        </p:nvSpPr>
        <p:spPr>
          <a:xfrm>
            <a:off x="2951389" y="356567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Total length(2)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B18D8-5546-4BFE-8F40-5018F6D76B05}"/>
              </a:ext>
            </a:extLst>
          </p:cNvPr>
          <p:cNvSpPr txBox="1"/>
          <p:nvPr/>
        </p:nvSpPr>
        <p:spPr>
          <a:xfrm>
            <a:off x="4178057" y="3644789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Identification(2)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F266B5-7F3D-4C70-8119-5B90DBCC50A2}"/>
              </a:ext>
            </a:extLst>
          </p:cNvPr>
          <p:cNvSpPr txBox="1"/>
          <p:nvPr/>
        </p:nvSpPr>
        <p:spPr>
          <a:xfrm>
            <a:off x="5597931" y="364770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Flags(2)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B2A0D-8CF1-4E3A-88B5-44596F1EE571}"/>
              </a:ext>
            </a:extLst>
          </p:cNvPr>
          <p:cNvSpPr txBox="1"/>
          <p:nvPr/>
        </p:nvSpPr>
        <p:spPr>
          <a:xfrm>
            <a:off x="6622973" y="363895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Time to live(1)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701B4-918E-4D52-8B6F-50B45D22C026}"/>
              </a:ext>
            </a:extLst>
          </p:cNvPr>
          <p:cNvSpPr txBox="1"/>
          <p:nvPr/>
        </p:nvSpPr>
        <p:spPr>
          <a:xfrm>
            <a:off x="707307" y="4296594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Protocol(1)</a:t>
            </a:r>
          </a:p>
          <a:p>
            <a:r>
              <a:rPr lang="en-US" altLang="ko-KR" sz="1200" dirty="0"/>
              <a:t>-UDP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7AC246-25B7-4297-AEBD-92498BAB09AD}"/>
              </a:ext>
            </a:extLst>
          </p:cNvPr>
          <p:cNvSpPr txBox="1"/>
          <p:nvPr/>
        </p:nvSpPr>
        <p:spPr>
          <a:xfrm>
            <a:off x="1843739" y="4309749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Header checksum(2)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01BE8-C8E8-4816-A0C7-B1EACBB91B93}"/>
              </a:ext>
            </a:extLst>
          </p:cNvPr>
          <p:cNvSpPr txBox="1"/>
          <p:nvPr/>
        </p:nvSpPr>
        <p:spPr>
          <a:xfrm>
            <a:off x="3045491" y="439333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Source(4)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33C4B7-4D9E-4D5C-92F6-E11F3E0E44A5}"/>
              </a:ext>
            </a:extLst>
          </p:cNvPr>
          <p:cNvSpPr txBox="1"/>
          <p:nvPr/>
        </p:nvSpPr>
        <p:spPr>
          <a:xfrm>
            <a:off x="4191695" y="4384584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Destination(4)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80A36-7494-4C1B-84C4-44EA69653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62" y="1877762"/>
            <a:ext cx="4821382" cy="517841"/>
          </a:xfrm>
          <a:prstGeom prst="rect">
            <a:avLst/>
          </a:prstGeom>
        </p:spPr>
      </p:pic>
      <p:sp>
        <p:nvSpPr>
          <p:cNvPr id="29" name="矩形 3">
            <a:extLst>
              <a:ext uri="{FF2B5EF4-FFF2-40B4-BE49-F238E27FC236}">
                <a16:creationId xmlns:a16="http://schemas.microsoft.com/office/drawing/2014/main" id="{ECE6433F-F277-476C-A798-2BEFC34B219D}"/>
              </a:ext>
            </a:extLst>
          </p:cNvPr>
          <p:cNvSpPr/>
          <p:nvPr/>
        </p:nvSpPr>
        <p:spPr>
          <a:xfrm>
            <a:off x="5526253" y="4292250"/>
            <a:ext cx="336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다음은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3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계층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IPv4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의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header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의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layer 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구조이다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.</a:t>
            </a:r>
            <a:endParaRPr lang="en-US" altLang="ko-KR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1200" kern="100" dirty="0" err="1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괄호안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 숫자는 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byte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를 의미한다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. </a:t>
            </a:r>
            <a:endParaRPr lang="en-US" altLang="zh-CN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4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39DFD-404B-4EAE-BF84-872C494FD7A9}"/>
              </a:ext>
            </a:extLst>
          </p:cNvPr>
          <p:cNvSpPr txBox="1"/>
          <p:nvPr/>
        </p:nvSpPr>
        <p:spPr>
          <a:xfrm>
            <a:off x="807718" y="3708284"/>
            <a:ext cx="774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다음에서는 </a:t>
            </a:r>
            <a:r>
              <a:rPr lang="en-US" altLang="ko-KR" dirty="0"/>
              <a:t>4</a:t>
            </a:r>
            <a:r>
              <a:rPr lang="ko-KR" altLang="en-US" dirty="0"/>
              <a:t>계층</a:t>
            </a:r>
            <a:r>
              <a:rPr lang="en-US" altLang="ko-KR" dirty="0"/>
              <a:t>(</a:t>
            </a:r>
            <a:r>
              <a:rPr lang="ko-KR" altLang="en-US" dirty="0"/>
              <a:t>전송 계층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UDP </a:t>
            </a:r>
            <a:r>
              <a:rPr lang="ko-KR" altLang="en-US" dirty="0"/>
              <a:t>프로토콜을 확인할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출발지인 </a:t>
            </a:r>
            <a:r>
              <a:rPr lang="en-US" altLang="ko-KR" dirty="0" err="1"/>
              <a:t>Src</a:t>
            </a:r>
            <a:r>
              <a:rPr lang="en-US" altLang="ko-KR" dirty="0"/>
              <a:t> Port</a:t>
            </a:r>
            <a:r>
              <a:rPr lang="ko-KR" altLang="en-US" dirty="0"/>
              <a:t>의 번호는 </a:t>
            </a:r>
            <a:r>
              <a:rPr lang="en-US" altLang="ko-KR" dirty="0"/>
              <a:t>53210, </a:t>
            </a:r>
            <a:r>
              <a:rPr lang="ko-KR" altLang="en-US" dirty="0"/>
              <a:t>도착지인 </a:t>
            </a:r>
            <a:r>
              <a:rPr lang="en-US" altLang="ko-KR" dirty="0" err="1"/>
              <a:t>Dst</a:t>
            </a:r>
            <a:r>
              <a:rPr lang="en-US" altLang="ko-KR" dirty="0"/>
              <a:t> Port</a:t>
            </a:r>
            <a:r>
              <a:rPr lang="ko-KR" altLang="en-US" dirty="0"/>
              <a:t>의 번호는 </a:t>
            </a:r>
            <a:r>
              <a:rPr lang="en-US" altLang="ko-KR" dirty="0"/>
              <a:t>53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F2C855-2295-4A1C-BBE7-D7156743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8" y="1118831"/>
            <a:ext cx="6340388" cy="25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9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F2C855-2295-4A1C-BBE7-D7156743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8" y="1118831"/>
            <a:ext cx="6340388" cy="25894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8D1E22D-C259-420B-96C9-712C2EFC353D}"/>
              </a:ext>
            </a:extLst>
          </p:cNvPr>
          <p:cNvSpPr/>
          <p:nvPr/>
        </p:nvSpPr>
        <p:spPr>
          <a:xfrm>
            <a:off x="595480" y="3955722"/>
            <a:ext cx="1201752" cy="754380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8B1AB3-B3B6-4E8B-97BA-83CF78E06FC7}"/>
              </a:ext>
            </a:extLst>
          </p:cNvPr>
          <p:cNvSpPr/>
          <p:nvPr/>
        </p:nvSpPr>
        <p:spPr>
          <a:xfrm>
            <a:off x="1797232" y="3955722"/>
            <a:ext cx="1201752" cy="754380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A84DE7-3191-4D45-8ABA-039C30ECDB64}"/>
              </a:ext>
            </a:extLst>
          </p:cNvPr>
          <p:cNvSpPr/>
          <p:nvPr/>
        </p:nvSpPr>
        <p:spPr>
          <a:xfrm>
            <a:off x="2998984" y="3955722"/>
            <a:ext cx="1201752" cy="754380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286AAD-01EE-421D-BFF7-95E6C21B8D10}"/>
              </a:ext>
            </a:extLst>
          </p:cNvPr>
          <p:cNvSpPr/>
          <p:nvPr/>
        </p:nvSpPr>
        <p:spPr>
          <a:xfrm>
            <a:off x="4200736" y="3955722"/>
            <a:ext cx="1201752" cy="754380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20C33-8543-4A1C-B455-478894B3FB59}"/>
              </a:ext>
            </a:extLst>
          </p:cNvPr>
          <p:cNvSpPr txBox="1"/>
          <p:nvPr/>
        </p:nvSpPr>
        <p:spPr>
          <a:xfrm>
            <a:off x="604160" y="4203162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Source port(2)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83A57-9597-4877-AEFB-C27D2D7AC60A}"/>
              </a:ext>
            </a:extLst>
          </p:cNvPr>
          <p:cNvSpPr txBox="1"/>
          <p:nvPr/>
        </p:nvSpPr>
        <p:spPr>
          <a:xfrm>
            <a:off x="1838644" y="4110828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Destination port(2)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AD5B5-1C14-49FA-818F-CEF8CCB2B021}"/>
              </a:ext>
            </a:extLst>
          </p:cNvPr>
          <p:cNvSpPr txBox="1"/>
          <p:nvPr/>
        </p:nvSpPr>
        <p:spPr>
          <a:xfrm>
            <a:off x="3095944" y="4194412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Length(2)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D411C-20A6-43A5-889B-B8CD16638426}"/>
              </a:ext>
            </a:extLst>
          </p:cNvPr>
          <p:cNvSpPr txBox="1"/>
          <p:nvPr/>
        </p:nvSpPr>
        <p:spPr>
          <a:xfrm>
            <a:off x="4269922" y="420316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Checksum(2)</a:t>
            </a:r>
            <a:endParaRPr lang="ko-KR" altLang="en-US" sz="1200" dirty="0"/>
          </a:p>
        </p:txBody>
      </p:sp>
      <p:sp>
        <p:nvSpPr>
          <p:cNvPr id="15" name="矩形 3">
            <a:extLst>
              <a:ext uri="{FF2B5EF4-FFF2-40B4-BE49-F238E27FC236}">
                <a16:creationId xmlns:a16="http://schemas.microsoft.com/office/drawing/2014/main" id="{D5393F94-A4C3-4ED6-A618-5CF9B985B771}"/>
              </a:ext>
            </a:extLst>
          </p:cNvPr>
          <p:cNvSpPr/>
          <p:nvPr/>
        </p:nvSpPr>
        <p:spPr>
          <a:xfrm>
            <a:off x="5554996" y="4036377"/>
            <a:ext cx="3231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다음은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4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계층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UDP header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의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layer 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구조이다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.</a:t>
            </a:r>
            <a:endParaRPr lang="en-US" altLang="ko-KR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1200" kern="100" dirty="0" err="1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괄호안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 숫자는 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byte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를 의미한다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. </a:t>
            </a:r>
            <a:endParaRPr lang="en-US" altLang="zh-CN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7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A516A-DE3C-4799-BD91-6C2D7BB5D1E1}"/>
              </a:ext>
            </a:extLst>
          </p:cNvPr>
          <p:cNvSpPr txBox="1"/>
          <p:nvPr/>
        </p:nvSpPr>
        <p:spPr>
          <a:xfrm>
            <a:off x="807718" y="3708284"/>
            <a:ext cx="774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마지막으로 응용 계층에서의 </a:t>
            </a:r>
            <a:r>
              <a:rPr lang="en-US" altLang="ko-KR" dirty="0"/>
              <a:t>DNS </a:t>
            </a:r>
            <a:r>
              <a:rPr lang="ko-KR" altLang="en-US" dirty="0"/>
              <a:t>프로토콜을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E99A9-0051-460E-AE55-AA45D453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065884"/>
            <a:ext cx="6600450" cy="26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E99A9-0051-460E-AE55-AA45D453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065884"/>
            <a:ext cx="6600450" cy="26654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EBE21-8D70-4D6A-A9D0-836D497CA24D}"/>
              </a:ext>
            </a:extLst>
          </p:cNvPr>
          <p:cNvSpPr/>
          <p:nvPr/>
        </p:nvSpPr>
        <p:spPr>
          <a:xfrm>
            <a:off x="1631892" y="3961691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0E51D-9B57-4D02-AE5B-38DBAA4B72F1}"/>
              </a:ext>
            </a:extLst>
          </p:cNvPr>
          <p:cNvSpPr/>
          <p:nvPr/>
        </p:nvSpPr>
        <p:spPr>
          <a:xfrm>
            <a:off x="2833644" y="3961691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BD64E0-9992-417F-B802-47A9F11CFF39}"/>
              </a:ext>
            </a:extLst>
          </p:cNvPr>
          <p:cNvSpPr/>
          <p:nvPr/>
        </p:nvSpPr>
        <p:spPr>
          <a:xfrm>
            <a:off x="4035396" y="3961691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E0C613-2178-4EE3-9A8F-21AB4802012A}"/>
              </a:ext>
            </a:extLst>
          </p:cNvPr>
          <p:cNvSpPr/>
          <p:nvPr/>
        </p:nvSpPr>
        <p:spPr>
          <a:xfrm>
            <a:off x="6438900" y="3961691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F0AF1A-1758-4B7F-BD1D-5F45CD0FE5C7}"/>
              </a:ext>
            </a:extLst>
          </p:cNvPr>
          <p:cNvSpPr/>
          <p:nvPr/>
        </p:nvSpPr>
        <p:spPr>
          <a:xfrm>
            <a:off x="7640652" y="3961691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9804BD-3C36-4128-B31D-598ACA9644FF}"/>
              </a:ext>
            </a:extLst>
          </p:cNvPr>
          <p:cNvSpPr/>
          <p:nvPr/>
        </p:nvSpPr>
        <p:spPr>
          <a:xfrm>
            <a:off x="5237148" y="3961691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B79D1C-3F29-4614-8286-2148DB3641BF}"/>
              </a:ext>
            </a:extLst>
          </p:cNvPr>
          <p:cNvSpPr txBox="1"/>
          <p:nvPr/>
        </p:nvSpPr>
        <p:spPr>
          <a:xfrm>
            <a:off x="1738918" y="4200381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Flags(2)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D2591-4C32-43DF-AEA6-0C56B2F19D45}"/>
              </a:ext>
            </a:extLst>
          </p:cNvPr>
          <p:cNvSpPr txBox="1"/>
          <p:nvPr/>
        </p:nvSpPr>
        <p:spPr>
          <a:xfrm>
            <a:off x="2896335" y="4219431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Question(2)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563785-E785-4A4E-85C2-F04ADF4912C2}"/>
              </a:ext>
            </a:extLst>
          </p:cNvPr>
          <p:cNvSpPr txBox="1"/>
          <p:nvPr/>
        </p:nvSpPr>
        <p:spPr>
          <a:xfrm>
            <a:off x="4102157" y="4209131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Answer RRs(2)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AA31A-2224-4C7F-8189-D09060B7FEAC}"/>
              </a:ext>
            </a:extLst>
          </p:cNvPr>
          <p:cNvSpPr txBox="1"/>
          <p:nvPr/>
        </p:nvSpPr>
        <p:spPr>
          <a:xfrm>
            <a:off x="5346794" y="4127097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Authority RRs(2)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5764F-09A9-4125-BFAF-E4AFB5F55BFB}"/>
              </a:ext>
            </a:extLst>
          </p:cNvPr>
          <p:cNvSpPr txBox="1"/>
          <p:nvPr/>
        </p:nvSpPr>
        <p:spPr>
          <a:xfrm>
            <a:off x="6561209" y="4127097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Additional RRs(2)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283B38-9A0A-4B11-9F1A-81DD6D0EDE10}"/>
              </a:ext>
            </a:extLst>
          </p:cNvPr>
          <p:cNvSpPr txBox="1"/>
          <p:nvPr/>
        </p:nvSpPr>
        <p:spPr>
          <a:xfrm>
            <a:off x="7762961" y="4212929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Queries(29)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B64036-9FAF-4C9A-9319-F85615459720}"/>
              </a:ext>
            </a:extLst>
          </p:cNvPr>
          <p:cNvSpPr/>
          <p:nvPr/>
        </p:nvSpPr>
        <p:spPr>
          <a:xfrm>
            <a:off x="426070" y="3961691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A53C3B-AA40-4481-AA7F-A3F0297AC356}"/>
              </a:ext>
            </a:extLst>
          </p:cNvPr>
          <p:cNvSpPr txBox="1"/>
          <p:nvPr/>
        </p:nvSpPr>
        <p:spPr>
          <a:xfrm>
            <a:off x="509392" y="4110518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Transaction ID(2)</a:t>
            </a:r>
            <a:endParaRPr lang="ko-KR" altLang="en-US" sz="1200" dirty="0"/>
          </a:p>
        </p:txBody>
      </p:sp>
      <p:sp>
        <p:nvSpPr>
          <p:cNvPr id="29" name="矩形 3">
            <a:extLst>
              <a:ext uri="{FF2B5EF4-FFF2-40B4-BE49-F238E27FC236}">
                <a16:creationId xmlns:a16="http://schemas.microsoft.com/office/drawing/2014/main" id="{FFAFBE76-28E6-4E11-9EFB-F263A948A282}"/>
              </a:ext>
            </a:extLst>
          </p:cNvPr>
          <p:cNvSpPr/>
          <p:nvPr/>
        </p:nvSpPr>
        <p:spPr>
          <a:xfrm>
            <a:off x="6001026" y="3372717"/>
            <a:ext cx="2700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다음은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5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계층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DNS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의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layer 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구조이다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.</a:t>
            </a:r>
            <a:endParaRPr lang="en-US" altLang="ko-KR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1200" kern="100" dirty="0" err="1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괄호안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 숫자는 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byte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를 의미한다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. </a:t>
            </a:r>
            <a:endParaRPr lang="en-US" altLang="zh-CN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6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34D45-57CB-4277-8D59-57BA0073C708}"/>
              </a:ext>
            </a:extLst>
          </p:cNvPr>
          <p:cNvSpPr txBox="1"/>
          <p:nvPr/>
        </p:nvSpPr>
        <p:spPr>
          <a:xfrm>
            <a:off x="1691640" y="1927860"/>
            <a:ext cx="7452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DNS</a:t>
            </a:r>
            <a:r>
              <a:rPr lang="ko-KR" altLang="en-US" dirty="0"/>
              <a:t>의 계층별 프로토콜을 정리해 보면 다음과 같다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계층</a:t>
            </a:r>
            <a:r>
              <a:rPr lang="en-US" altLang="ko-KR" dirty="0"/>
              <a:t>(Datalink layer) : Ethernet II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계층</a:t>
            </a:r>
            <a:r>
              <a:rPr lang="en-US" altLang="ko-KR" dirty="0"/>
              <a:t>(Network layer) : IPv4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계층</a:t>
            </a:r>
            <a:r>
              <a:rPr lang="en-US" altLang="ko-KR" dirty="0"/>
              <a:t>(Transport layer) : UDP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계층</a:t>
            </a:r>
            <a:r>
              <a:rPr lang="en-US" altLang="ko-KR" dirty="0"/>
              <a:t>(Application layer) : DNS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020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34D45-57CB-4277-8D59-57BA0073C708}"/>
              </a:ext>
            </a:extLst>
          </p:cNvPr>
          <p:cNvSpPr txBox="1"/>
          <p:nvPr/>
        </p:nvSpPr>
        <p:spPr>
          <a:xfrm>
            <a:off x="579120" y="3275740"/>
            <a:ext cx="7452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이를 바탕으로 </a:t>
            </a:r>
            <a:r>
              <a:rPr lang="en-US" altLang="ko-KR" dirty="0"/>
              <a:t>DNS </a:t>
            </a:r>
            <a:r>
              <a:rPr lang="ko-KR" altLang="en-US" dirty="0"/>
              <a:t>패킷의 레이어 구조를 살펴보겠다</a:t>
            </a:r>
            <a:r>
              <a:rPr lang="en-US" altLang="ko-KR" dirty="0"/>
              <a:t>. </a:t>
            </a:r>
            <a:r>
              <a:rPr lang="ko-KR" altLang="en-US" dirty="0"/>
              <a:t>다음은 </a:t>
            </a:r>
            <a:r>
              <a:rPr lang="en-US" altLang="ko-KR" dirty="0"/>
              <a:t>DNS</a:t>
            </a:r>
            <a:r>
              <a:rPr lang="ko-KR" altLang="en-US" dirty="0"/>
              <a:t>의 패킷의 데이터를 색으로 레이어를 구분하고 필드별로 나눈 것이다</a:t>
            </a:r>
            <a:r>
              <a:rPr lang="en-US" altLang="ko-KR" dirty="0"/>
              <a:t>. </a:t>
            </a:r>
            <a:r>
              <a:rPr lang="ko-KR" altLang="en-US" dirty="0"/>
              <a:t>이 구조를 뒤 슬라이드에서 각 레이어 별 구조를 자세히 살펴보겠다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44E08-88C9-4D25-8A6A-92E07FCCC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685224"/>
            <a:ext cx="7810500" cy="14573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F3E11B-3E05-47F3-BE37-21F29E0A5091}"/>
              </a:ext>
            </a:extLst>
          </p:cNvPr>
          <p:cNvSpPr/>
          <p:nvPr/>
        </p:nvSpPr>
        <p:spPr>
          <a:xfrm>
            <a:off x="720090" y="1675447"/>
            <a:ext cx="2000250" cy="276999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FADD71-2957-4935-A3A7-A7FAF73C1CA4}"/>
              </a:ext>
            </a:extLst>
          </p:cNvPr>
          <p:cNvSpPr/>
          <p:nvPr/>
        </p:nvSpPr>
        <p:spPr>
          <a:xfrm>
            <a:off x="2728005" y="1669096"/>
            <a:ext cx="2186940" cy="276999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380B8-DE0D-4913-9D1D-E5D0F60952F9}"/>
              </a:ext>
            </a:extLst>
          </p:cNvPr>
          <p:cNvSpPr/>
          <p:nvPr/>
        </p:nvSpPr>
        <p:spPr>
          <a:xfrm>
            <a:off x="4907280" y="1675446"/>
            <a:ext cx="701040" cy="276999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074E4-309D-4CFB-B6D7-23C3CA2C45D7}"/>
              </a:ext>
            </a:extLst>
          </p:cNvPr>
          <p:cNvSpPr/>
          <p:nvPr/>
        </p:nvSpPr>
        <p:spPr>
          <a:xfrm>
            <a:off x="5608320" y="1678370"/>
            <a:ext cx="411480" cy="27407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F2CBF9-0E0D-456D-9B47-04589CBB7E46}"/>
              </a:ext>
            </a:extLst>
          </p:cNvPr>
          <p:cNvSpPr/>
          <p:nvPr/>
        </p:nvSpPr>
        <p:spPr>
          <a:xfrm>
            <a:off x="6019800" y="1675446"/>
            <a:ext cx="289560" cy="27407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AFA7AC-1B81-42C4-9763-A3636C1E69C1}"/>
              </a:ext>
            </a:extLst>
          </p:cNvPr>
          <p:cNvSpPr/>
          <p:nvPr/>
        </p:nvSpPr>
        <p:spPr>
          <a:xfrm>
            <a:off x="720089" y="1949522"/>
            <a:ext cx="659131" cy="26429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6C1A69-1B05-4345-9FDD-DD78BCE98616}"/>
              </a:ext>
            </a:extLst>
          </p:cNvPr>
          <p:cNvSpPr/>
          <p:nvPr/>
        </p:nvSpPr>
        <p:spPr>
          <a:xfrm>
            <a:off x="1390648" y="1959300"/>
            <a:ext cx="659131" cy="27407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37B84-1C93-41E7-BD11-B4004CCB3328}"/>
              </a:ext>
            </a:extLst>
          </p:cNvPr>
          <p:cNvSpPr/>
          <p:nvPr/>
        </p:nvSpPr>
        <p:spPr>
          <a:xfrm>
            <a:off x="2061165" y="1959300"/>
            <a:ext cx="735375" cy="26429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F82484-8793-475C-86A5-74897A4543AE}"/>
              </a:ext>
            </a:extLst>
          </p:cNvPr>
          <p:cNvSpPr/>
          <p:nvPr/>
        </p:nvSpPr>
        <p:spPr>
          <a:xfrm>
            <a:off x="2796540" y="1959300"/>
            <a:ext cx="350520" cy="26429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A6AAA4-ED1B-489E-8378-2115B8BE1872}"/>
              </a:ext>
            </a:extLst>
          </p:cNvPr>
          <p:cNvSpPr/>
          <p:nvPr/>
        </p:nvSpPr>
        <p:spPr>
          <a:xfrm>
            <a:off x="3143250" y="1959300"/>
            <a:ext cx="350520" cy="26429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D3B05D-FA2D-4428-A3AE-0F2F0C0AA63A}"/>
              </a:ext>
            </a:extLst>
          </p:cNvPr>
          <p:cNvSpPr/>
          <p:nvPr/>
        </p:nvSpPr>
        <p:spPr>
          <a:xfrm>
            <a:off x="3489960" y="1959300"/>
            <a:ext cx="815340" cy="26429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DF5458-726B-4DBA-B1E8-D7ACD0ED2279}"/>
              </a:ext>
            </a:extLst>
          </p:cNvPr>
          <p:cNvSpPr/>
          <p:nvPr/>
        </p:nvSpPr>
        <p:spPr>
          <a:xfrm>
            <a:off x="4290060" y="1949522"/>
            <a:ext cx="1318259" cy="27407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C5C6C9-4C78-47F0-B68D-3B68EF87D657}"/>
              </a:ext>
            </a:extLst>
          </p:cNvPr>
          <p:cNvSpPr/>
          <p:nvPr/>
        </p:nvSpPr>
        <p:spPr>
          <a:xfrm>
            <a:off x="5608320" y="1956376"/>
            <a:ext cx="701040" cy="27407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CAF97D-A2F5-4D7A-A611-6F411D5D3360}"/>
              </a:ext>
            </a:extLst>
          </p:cNvPr>
          <p:cNvSpPr/>
          <p:nvPr/>
        </p:nvSpPr>
        <p:spPr>
          <a:xfrm>
            <a:off x="708615" y="2204042"/>
            <a:ext cx="701040" cy="27407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9E2FD0-70DB-4CFB-87CB-9242B313A692}"/>
              </a:ext>
            </a:extLst>
          </p:cNvPr>
          <p:cNvSpPr/>
          <p:nvPr/>
        </p:nvSpPr>
        <p:spPr>
          <a:xfrm>
            <a:off x="1400172" y="2204042"/>
            <a:ext cx="701040" cy="27407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4FF284-B56C-4157-8292-BC5D6E6C166F}"/>
              </a:ext>
            </a:extLst>
          </p:cNvPr>
          <p:cNvSpPr/>
          <p:nvPr/>
        </p:nvSpPr>
        <p:spPr>
          <a:xfrm>
            <a:off x="2093592" y="2204042"/>
            <a:ext cx="701040" cy="27407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71873E-9C99-448F-84A8-20F7D197A64C}"/>
              </a:ext>
            </a:extLst>
          </p:cNvPr>
          <p:cNvSpPr/>
          <p:nvPr/>
        </p:nvSpPr>
        <p:spPr>
          <a:xfrm>
            <a:off x="2800395" y="2204042"/>
            <a:ext cx="701040" cy="27407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1CCC1B-E69C-4482-B8DE-E96BCBAB8505}"/>
              </a:ext>
            </a:extLst>
          </p:cNvPr>
          <p:cNvSpPr/>
          <p:nvPr/>
        </p:nvSpPr>
        <p:spPr>
          <a:xfrm>
            <a:off x="3501435" y="2204042"/>
            <a:ext cx="780960" cy="274076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F5A51B-6DB1-496B-B2E4-05181F7E2671}"/>
              </a:ext>
            </a:extLst>
          </p:cNvPr>
          <p:cNvSpPr/>
          <p:nvPr/>
        </p:nvSpPr>
        <p:spPr>
          <a:xfrm>
            <a:off x="4269195" y="2213820"/>
            <a:ext cx="701040" cy="25452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E70C61-41EB-4F17-AE86-9C494CD07DE0}"/>
              </a:ext>
            </a:extLst>
          </p:cNvPr>
          <p:cNvSpPr/>
          <p:nvPr/>
        </p:nvSpPr>
        <p:spPr>
          <a:xfrm>
            <a:off x="4977900" y="2204894"/>
            <a:ext cx="701040" cy="25452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0F7BE7-2826-462F-BA5E-2F3B5D3720CE}"/>
              </a:ext>
            </a:extLst>
          </p:cNvPr>
          <p:cNvSpPr/>
          <p:nvPr/>
        </p:nvSpPr>
        <p:spPr>
          <a:xfrm>
            <a:off x="5678940" y="2204894"/>
            <a:ext cx="701040" cy="25452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C67E6B-5A02-490E-939E-A3CDFC08CC19}"/>
              </a:ext>
            </a:extLst>
          </p:cNvPr>
          <p:cNvSpPr/>
          <p:nvPr/>
        </p:nvSpPr>
        <p:spPr>
          <a:xfrm>
            <a:off x="699134" y="2485232"/>
            <a:ext cx="690360" cy="2250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62060A-A4D0-443F-87C1-3242BE75FD41}"/>
              </a:ext>
            </a:extLst>
          </p:cNvPr>
          <p:cNvSpPr/>
          <p:nvPr/>
        </p:nvSpPr>
        <p:spPr>
          <a:xfrm>
            <a:off x="1390648" y="2475194"/>
            <a:ext cx="699886" cy="22842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B021BE-8FAC-4DA9-8664-D156F0D27B3C}"/>
              </a:ext>
            </a:extLst>
          </p:cNvPr>
          <p:cNvSpPr/>
          <p:nvPr/>
        </p:nvSpPr>
        <p:spPr>
          <a:xfrm>
            <a:off x="2091688" y="2482063"/>
            <a:ext cx="679021" cy="22866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4F398D-BEE5-443A-8F2A-C1429AE11D4C}"/>
              </a:ext>
            </a:extLst>
          </p:cNvPr>
          <p:cNvSpPr/>
          <p:nvPr/>
        </p:nvSpPr>
        <p:spPr>
          <a:xfrm>
            <a:off x="2778374" y="2474915"/>
            <a:ext cx="3587252" cy="240797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1F0450-FFFB-4BF9-A898-758F6D464B62}"/>
              </a:ext>
            </a:extLst>
          </p:cNvPr>
          <p:cNvSpPr/>
          <p:nvPr/>
        </p:nvSpPr>
        <p:spPr>
          <a:xfrm>
            <a:off x="687124" y="2710731"/>
            <a:ext cx="5664149" cy="240797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FB037E-FDE1-4C49-810B-13F02F4DC549}"/>
              </a:ext>
            </a:extLst>
          </p:cNvPr>
          <p:cNvSpPr/>
          <p:nvPr/>
        </p:nvSpPr>
        <p:spPr>
          <a:xfrm>
            <a:off x="672771" y="2939399"/>
            <a:ext cx="1087449" cy="25452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355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D09FF2-144F-4542-9007-0073B700B1E9}"/>
              </a:ext>
            </a:extLst>
          </p:cNvPr>
          <p:cNvSpPr/>
          <p:nvPr/>
        </p:nvSpPr>
        <p:spPr>
          <a:xfrm>
            <a:off x="755592" y="1242060"/>
            <a:ext cx="1201752" cy="75438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626792-3742-4FAA-8E1F-00C4163F3D07}"/>
              </a:ext>
            </a:extLst>
          </p:cNvPr>
          <p:cNvSpPr/>
          <p:nvPr/>
        </p:nvSpPr>
        <p:spPr>
          <a:xfrm>
            <a:off x="1957344" y="1242060"/>
            <a:ext cx="1201752" cy="75438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E73511-295A-4F64-B609-F4CA2F003B7E}"/>
              </a:ext>
            </a:extLst>
          </p:cNvPr>
          <p:cNvSpPr/>
          <p:nvPr/>
        </p:nvSpPr>
        <p:spPr>
          <a:xfrm>
            <a:off x="3159096" y="1242060"/>
            <a:ext cx="1201752" cy="75438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00CDDC-755A-4886-8918-4928519F8644}"/>
              </a:ext>
            </a:extLst>
          </p:cNvPr>
          <p:cNvSpPr/>
          <p:nvPr/>
        </p:nvSpPr>
        <p:spPr>
          <a:xfrm>
            <a:off x="4360848" y="1242060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A7E920-8033-4F78-8F76-83DC91FAB790}"/>
              </a:ext>
            </a:extLst>
          </p:cNvPr>
          <p:cNvSpPr/>
          <p:nvPr/>
        </p:nvSpPr>
        <p:spPr>
          <a:xfrm>
            <a:off x="5562600" y="1242060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FF865D6-8F7A-4C10-A46E-54B99956FB41}"/>
              </a:ext>
            </a:extLst>
          </p:cNvPr>
          <p:cNvSpPr/>
          <p:nvPr/>
        </p:nvSpPr>
        <p:spPr>
          <a:xfrm>
            <a:off x="6764352" y="1242060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B8EF17-DA8D-4D7F-86CD-96D4BB33ECDC}"/>
              </a:ext>
            </a:extLst>
          </p:cNvPr>
          <p:cNvSpPr/>
          <p:nvPr/>
        </p:nvSpPr>
        <p:spPr>
          <a:xfrm>
            <a:off x="755592" y="1996440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407CB63-C024-4ECE-89C6-63041ABBF0DF}"/>
              </a:ext>
            </a:extLst>
          </p:cNvPr>
          <p:cNvSpPr/>
          <p:nvPr/>
        </p:nvSpPr>
        <p:spPr>
          <a:xfrm>
            <a:off x="1957344" y="1996440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B449BE-CC09-4A8B-8ED1-AA3B459786B5}"/>
              </a:ext>
            </a:extLst>
          </p:cNvPr>
          <p:cNvSpPr/>
          <p:nvPr/>
        </p:nvSpPr>
        <p:spPr>
          <a:xfrm>
            <a:off x="3159096" y="1996440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65079C4-3419-4F86-A3D7-76A5D4BA539D}"/>
              </a:ext>
            </a:extLst>
          </p:cNvPr>
          <p:cNvSpPr/>
          <p:nvPr/>
        </p:nvSpPr>
        <p:spPr>
          <a:xfrm>
            <a:off x="5562600" y="1996440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4FE0CD3-98BE-46D0-B1A2-46DAABDB460D}"/>
              </a:ext>
            </a:extLst>
          </p:cNvPr>
          <p:cNvSpPr/>
          <p:nvPr/>
        </p:nvSpPr>
        <p:spPr>
          <a:xfrm>
            <a:off x="6764352" y="1996440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312E4A-0A54-4FD7-9824-978CE0A5A6E3}"/>
              </a:ext>
            </a:extLst>
          </p:cNvPr>
          <p:cNvSpPr/>
          <p:nvPr/>
        </p:nvSpPr>
        <p:spPr>
          <a:xfrm>
            <a:off x="755592" y="2750820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585CABA-C2C6-4F4A-800A-0CA9CF8F09E6}"/>
              </a:ext>
            </a:extLst>
          </p:cNvPr>
          <p:cNvSpPr/>
          <p:nvPr/>
        </p:nvSpPr>
        <p:spPr>
          <a:xfrm>
            <a:off x="1957344" y="2750820"/>
            <a:ext cx="1201752" cy="754380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E648CD2-371A-405C-B114-140655A2D6F1}"/>
              </a:ext>
            </a:extLst>
          </p:cNvPr>
          <p:cNvSpPr/>
          <p:nvPr/>
        </p:nvSpPr>
        <p:spPr>
          <a:xfrm>
            <a:off x="3159096" y="2750820"/>
            <a:ext cx="1201752" cy="754380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333515-F796-44D3-8D81-C7B0FBE44D13}"/>
              </a:ext>
            </a:extLst>
          </p:cNvPr>
          <p:cNvSpPr/>
          <p:nvPr/>
        </p:nvSpPr>
        <p:spPr>
          <a:xfrm>
            <a:off x="4360848" y="2750820"/>
            <a:ext cx="1201752" cy="754380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2398EC6-799A-47EB-B42B-BBE2E415E7EE}"/>
              </a:ext>
            </a:extLst>
          </p:cNvPr>
          <p:cNvSpPr/>
          <p:nvPr/>
        </p:nvSpPr>
        <p:spPr>
          <a:xfrm>
            <a:off x="5562600" y="2750820"/>
            <a:ext cx="1201752" cy="754380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26D374C-10A4-40CA-9AEE-F268A94524B0}"/>
              </a:ext>
            </a:extLst>
          </p:cNvPr>
          <p:cNvSpPr/>
          <p:nvPr/>
        </p:nvSpPr>
        <p:spPr>
          <a:xfrm>
            <a:off x="6764352" y="2750820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056947C-971A-453B-9EF1-7906FB61D5EC}"/>
              </a:ext>
            </a:extLst>
          </p:cNvPr>
          <p:cNvSpPr/>
          <p:nvPr/>
        </p:nvSpPr>
        <p:spPr>
          <a:xfrm>
            <a:off x="755592" y="3505200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2C4CF42-212F-4AB8-8204-FE3FFB495286}"/>
              </a:ext>
            </a:extLst>
          </p:cNvPr>
          <p:cNvSpPr/>
          <p:nvPr/>
        </p:nvSpPr>
        <p:spPr>
          <a:xfrm>
            <a:off x="1957344" y="3505200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D0717AA-3A5D-404E-906D-80E81BF56706}"/>
              </a:ext>
            </a:extLst>
          </p:cNvPr>
          <p:cNvSpPr/>
          <p:nvPr/>
        </p:nvSpPr>
        <p:spPr>
          <a:xfrm>
            <a:off x="3159096" y="3505200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3508050-61DD-402D-9DFE-C22652A7616B}"/>
              </a:ext>
            </a:extLst>
          </p:cNvPr>
          <p:cNvSpPr/>
          <p:nvPr/>
        </p:nvSpPr>
        <p:spPr>
          <a:xfrm>
            <a:off x="5562600" y="3505200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33829C-41C0-4FE3-B504-630E3697B704}"/>
              </a:ext>
            </a:extLst>
          </p:cNvPr>
          <p:cNvSpPr/>
          <p:nvPr/>
        </p:nvSpPr>
        <p:spPr>
          <a:xfrm>
            <a:off x="6764352" y="3505200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E6A89F-4125-41D7-ACD5-D0C7E3F4A600}"/>
              </a:ext>
            </a:extLst>
          </p:cNvPr>
          <p:cNvSpPr/>
          <p:nvPr/>
        </p:nvSpPr>
        <p:spPr>
          <a:xfrm>
            <a:off x="4360848" y="3505200"/>
            <a:ext cx="1201752" cy="7543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F7A56-2156-43E0-9BC6-883E5DB79A6B}"/>
              </a:ext>
            </a:extLst>
          </p:cNvPr>
          <p:cNvSpPr txBox="1"/>
          <p:nvPr/>
        </p:nvSpPr>
        <p:spPr>
          <a:xfrm>
            <a:off x="918166" y="1434584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DA(6)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F82302-82E2-43B6-94DE-15E2C3EA7B71}"/>
              </a:ext>
            </a:extLst>
          </p:cNvPr>
          <p:cNvSpPr txBox="1"/>
          <p:nvPr/>
        </p:nvSpPr>
        <p:spPr>
          <a:xfrm>
            <a:off x="2119918" y="1434584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SA(6)</a:t>
            </a:r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6292EBA-88CD-40E9-A766-08512FC9C09E}"/>
              </a:ext>
            </a:extLst>
          </p:cNvPr>
          <p:cNvSpPr txBox="1"/>
          <p:nvPr/>
        </p:nvSpPr>
        <p:spPr>
          <a:xfrm>
            <a:off x="3293896" y="1286571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Type(2)</a:t>
            </a:r>
          </a:p>
          <a:p>
            <a:r>
              <a:rPr lang="en-US" altLang="ko-KR" dirty="0"/>
              <a:t>-IPv4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64E20A4-E71A-43DD-8690-54BD16DD2235}"/>
              </a:ext>
            </a:extLst>
          </p:cNvPr>
          <p:cNvSpPr txBox="1"/>
          <p:nvPr/>
        </p:nvSpPr>
        <p:spPr>
          <a:xfrm>
            <a:off x="4533554" y="148075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Version(1)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2B40C5-CC09-4FC0-980A-1A86C1B46289}"/>
              </a:ext>
            </a:extLst>
          </p:cNvPr>
          <p:cNvSpPr txBox="1"/>
          <p:nvPr/>
        </p:nvSpPr>
        <p:spPr>
          <a:xfrm>
            <a:off x="5534826" y="1388416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Differentiated</a:t>
            </a:r>
          </a:p>
          <a:p>
            <a:r>
              <a:rPr lang="en-US" altLang="ko-KR" sz="1200" dirty="0"/>
              <a:t>Services Field(1)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AD72C2-AD3E-4348-B55E-EB9E78D78952}"/>
              </a:ext>
            </a:extLst>
          </p:cNvPr>
          <p:cNvSpPr txBox="1"/>
          <p:nvPr/>
        </p:nvSpPr>
        <p:spPr>
          <a:xfrm>
            <a:off x="6739436" y="1407467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Total length(2)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AB06DB-54A6-4729-9396-36903B8CADC9}"/>
              </a:ext>
            </a:extLst>
          </p:cNvPr>
          <p:cNvSpPr txBox="1"/>
          <p:nvPr/>
        </p:nvSpPr>
        <p:spPr>
          <a:xfrm>
            <a:off x="755592" y="224096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Identification(2)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8CA283-F076-4E14-AD37-CF4B832B46E2}"/>
              </a:ext>
            </a:extLst>
          </p:cNvPr>
          <p:cNvSpPr txBox="1"/>
          <p:nvPr/>
        </p:nvSpPr>
        <p:spPr>
          <a:xfrm>
            <a:off x="2175466" y="224388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Flags(2)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5140FF-2223-410C-8D5B-89FA452EEC36}"/>
              </a:ext>
            </a:extLst>
          </p:cNvPr>
          <p:cNvSpPr txBox="1"/>
          <p:nvPr/>
        </p:nvSpPr>
        <p:spPr>
          <a:xfrm>
            <a:off x="3200508" y="223513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Time to live(1)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EBF00C-1DCD-4C10-B982-167656ECF3D8}"/>
              </a:ext>
            </a:extLst>
          </p:cNvPr>
          <p:cNvSpPr txBox="1"/>
          <p:nvPr/>
        </p:nvSpPr>
        <p:spPr>
          <a:xfrm>
            <a:off x="5631786" y="2151546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Header checksum(2)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A96AD7-EFCA-4887-BB3F-960487F11A1C}"/>
              </a:ext>
            </a:extLst>
          </p:cNvPr>
          <p:cNvSpPr txBox="1"/>
          <p:nvPr/>
        </p:nvSpPr>
        <p:spPr>
          <a:xfrm>
            <a:off x="6889086" y="22519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Source(4)</a:t>
            </a:r>
            <a:endParaRPr lang="ko-KR" altLang="en-US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850D6F1-4EC2-43E6-AC84-E9C68B98C8AD}"/>
              </a:ext>
            </a:extLst>
          </p:cNvPr>
          <p:cNvSpPr txBox="1"/>
          <p:nvPr/>
        </p:nvSpPr>
        <p:spPr>
          <a:xfrm>
            <a:off x="755592" y="2980761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Destination(4)</a:t>
            </a:r>
            <a:endParaRPr lang="ko-KR" alt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70133E1-4508-4B22-B3E4-EEBCA4992CC8}"/>
              </a:ext>
            </a:extLst>
          </p:cNvPr>
          <p:cNvSpPr txBox="1"/>
          <p:nvPr/>
        </p:nvSpPr>
        <p:spPr>
          <a:xfrm>
            <a:off x="1966024" y="299826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Source port(2)</a:t>
            </a:r>
            <a:endParaRPr lang="ko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CB2F98-ED31-417D-88DA-799029CEE124}"/>
              </a:ext>
            </a:extLst>
          </p:cNvPr>
          <p:cNvSpPr txBox="1"/>
          <p:nvPr/>
        </p:nvSpPr>
        <p:spPr>
          <a:xfrm>
            <a:off x="3200508" y="2905926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Destination port(2)</a:t>
            </a:r>
            <a:endParaRPr lang="ko-KR" alt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CC1198-EDF2-4CBF-BC67-ED1581F48596}"/>
              </a:ext>
            </a:extLst>
          </p:cNvPr>
          <p:cNvSpPr txBox="1"/>
          <p:nvPr/>
        </p:nvSpPr>
        <p:spPr>
          <a:xfrm>
            <a:off x="4457808" y="298951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Length(2)</a:t>
            </a:r>
            <a:endParaRPr lang="ko-KR" altLang="en-US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B4B9D9-9EB4-487E-8866-395522BF04B7}"/>
              </a:ext>
            </a:extLst>
          </p:cNvPr>
          <p:cNvSpPr txBox="1"/>
          <p:nvPr/>
        </p:nvSpPr>
        <p:spPr>
          <a:xfrm>
            <a:off x="5631786" y="2998258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Checksum(2)</a:t>
            </a:r>
            <a:endParaRPr lang="ko-KR" alt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0BDEB02-940B-4674-9502-696E5F97D879}"/>
              </a:ext>
            </a:extLst>
          </p:cNvPr>
          <p:cNvSpPr txBox="1"/>
          <p:nvPr/>
        </p:nvSpPr>
        <p:spPr>
          <a:xfrm>
            <a:off x="6847674" y="2899647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Transaction ID(2)</a:t>
            </a:r>
            <a:endParaRPr lang="ko-KR" altLang="en-US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A2AEED-32DA-4055-8C57-89CD659C5DC4}"/>
              </a:ext>
            </a:extLst>
          </p:cNvPr>
          <p:cNvSpPr txBox="1"/>
          <p:nvPr/>
        </p:nvSpPr>
        <p:spPr>
          <a:xfrm>
            <a:off x="862618" y="374389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Flags(2)</a:t>
            </a:r>
            <a:endParaRPr lang="ko-KR" altLang="en-US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D63774D-D775-48C9-9E71-B475007851FF}"/>
              </a:ext>
            </a:extLst>
          </p:cNvPr>
          <p:cNvSpPr txBox="1"/>
          <p:nvPr/>
        </p:nvSpPr>
        <p:spPr>
          <a:xfrm>
            <a:off x="2020035" y="376294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Question(2)</a:t>
            </a:r>
            <a:endParaRPr lang="ko-KR" altLang="en-US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E2016AE-6D0F-4629-A354-8197FDEE67E5}"/>
              </a:ext>
            </a:extLst>
          </p:cNvPr>
          <p:cNvSpPr txBox="1"/>
          <p:nvPr/>
        </p:nvSpPr>
        <p:spPr>
          <a:xfrm>
            <a:off x="3225857" y="3752640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Answer RRs(2)</a:t>
            </a:r>
            <a:endParaRPr lang="ko-KR" altLang="en-US" sz="12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7C7F8B-DE56-47D1-A2CA-1FDC1D19CE8A}"/>
              </a:ext>
            </a:extLst>
          </p:cNvPr>
          <p:cNvSpPr txBox="1"/>
          <p:nvPr/>
        </p:nvSpPr>
        <p:spPr>
          <a:xfrm>
            <a:off x="4470494" y="3670606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Authority RRs(2)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D0A7F24-E7A4-4DB6-9052-E5C5BE374EAB}"/>
              </a:ext>
            </a:extLst>
          </p:cNvPr>
          <p:cNvSpPr txBox="1"/>
          <p:nvPr/>
        </p:nvSpPr>
        <p:spPr>
          <a:xfrm>
            <a:off x="5684909" y="3670606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Additional RRs(2)</a:t>
            </a:r>
            <a:endParaRPr lang="ko-KR" altLang="en-US" sz="1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F810B0-3F29-458D-9109-7BDC3436268C}"/>
              </a:ext>
            </a:extLst>
          </p:cNvPr>
          <p:cNvSpPr txBox="1"/>
          <p:nvPr/>
        </p:nvSpPr>
        <p:spPr>
          <a:xfrm>
            <a:off x="6847674" y="367060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Queries(29)</a:t>
            </a:r>
            <a:endParaRPr lang="ko-KR" altLang="en-US" sz="12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CD6A6E0-0A3C-4B6B-87E2-D10960C1D94B}"/>
              </a:ext>
            </a:extLst>
          </p:cNvPr>
          <p:cNvSpPr/>
          <p:nvPr/>
        </p:nvSpPr>
        <p:spPr>
          <a:xfrm>
            <a:off x="3829158" y="545059"/>
            <a:ext cx="1201752" cy="586406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8526A56-C547-4C6E-9C73-B92E09985E09}"/>
              </a:ext>
            </a:extLst>
          </p:cNvPr>
          <p:cNvSpPr/>
          <p:nvPr/>
        </p:nvSpPr>
        <p:spPr>
          <a:xfrm>
            <a:off x="5030910" y="542763"/>
            <a:ext cx="1201752" cy="586406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B43C1A0-4CE8-46E1-9961-1735368BA124}"/>
              </a:ext>
            </a:extLst>
          </p:cNvPr>
          <p:cNvSpPr/>
          <p:nvPr/>
        </p:nvSpPr>
        <p:spPr>
          <a:xfrm>
            <a:off x="6231666" y="542763"/>
            <a:ext cx="1201752" cy="586406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6F9084C-3D62-4597-87A3-0EF983B20290}"/>
              </a:ext>
            </a:extLst>
          </p:cNvPr>
          <p:cNvSpPr/>
          <p:nvPr/>
        </p:nvSpPr>
        <p:spPr>
          <a:xfrm>
            <a:off x="7428158" y="542763"/>
            <a:ext cx="1201752" cy="586406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D0D2BA4-9D34-4AE2-8A13-C79A7467A717}"/>
              </a:ext>
            </a:extLst>
          </p:cNvPr>
          <p:cNvSpPr txBox="1"/>
          <p:nvPr/>
        </p:nvSpPr>
        <p:spPr>
          <a:xfrm>
            <a:off x="3841844" y="542763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Datalink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270BCE3-6A18-4356-8910-4CBE31C9B56F}"/>
              </a:ext>
            </a:extLst>
          </p:cNvPr>
          <p:cNvSpPr txBox="1"/>
          <p:nvPr/>
        </p:nvSpPr>
        <p:spPr>
          <a:xfrm>
            <a:off x="5030910" y="558152"/>
            <a:ext cx="4065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Network      Transport     Application</a:t>
            </a:r>
            <a:endParaRPr lang="ko-KR" altLang="en-US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6C9879C-468B-468E-A8F7-D87BA23C3AC8}"/>
              </a:ext>
            </a:extLst>
          </p:cNvPr>
          <p:cNvSpPr txBox="1"/>
          <p:nvPr/>
        </p:nvSpPr>
        <p:spPr>
          <a:xfrm>
            <a:off x="3861023" y="777214"/>
            <a:ext cx="489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Ethernet II     IPv4             UDP             DNS           </a:t>
            </a:r>
            <a:endParaRPr lang="ko-KR" altLang="en-US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3CAE43B-A694-41D2-A783-2D96BAA7E179}"/>
              </a:ext>
            </a:extLst>
          </p:cNvPr>
          <p:cNvSpPr txBox="1"/>
          <p:nvPr/>
        </p:nvSpPr>
        <p:spPr>
          <a:xfrm>
            <a:off x="579323" y="4330184"/>
            <a:ext cx="824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다음은 각 계층 별 </a:t>
            </a:r>
            <a:r>
              <a:rPr lang="en-US" altLang="ko-KR" sz="1200" dirty="0"/>
              <a:t>Field</a:t>
            </a:r>
            <a:r>
              <a:rPr lang="ko-KR" altLang="en-US" sz="1200" dirty="0"/>
              <a:t>를 </a:t>
            </a:r>
            <a:r>
              <a:rPr lang="en-US" altLang="ko-KR" sz="1200" dirty="0"/>
              <a:t>Encapsulation</a:t>
            </a:r>
            <a:r>
              <a:rPr lang="ko-KR" altLang="en-US" sz="1200" dirty="0"/>
              <a:t>한 </a:t>
            </a:r>
            <a:r>
              <a:rPr lang="en-US" altLang="ko-KR" sz="1200" dirty="0"/>
              <a:t>layer </a:t>
            </a:r>
            <a:r>
              <a:rPr lang="ko-KR" altLang="en-US" sz="1200" dirty="0"/>
              <a:t>구조이다</a:t>
            </a:r>
            <a:r>
              <a:rPr lang="en-US" altLang="ko-KR" sz="1200" dirty="0"/>
              <a:t>. </a:t>
            </a:r>
            <a:r>
              <a:rPr lang="ko-KR" altLang="en-US" sz="1200" dirty="0"/>
              <a:t>이 </a:t>
            </a:r>
            <a:r>
              <a:rPr lang="en-US" altLang="ko-KR" sz="1200" dirty="0"/>
              <a:t>DNS packet</a:t>
            </a:r>
            <a:r>
              <a:rPr lang="ko-KR" altLang="en-US" sz="1200" dirty="0"/>
              <a:t>은 총 데이터링크 계층에서 </a:t>
            </a:r>
            <a:r>
              <a:rPr lang="en-US" altLang="ko-KR" sz="1200" dirty="0"/>
              <a:t>14byte, </a:t>
            </a:r>
            <a:r>
              <a:rPr lang="ko-KR" altLang="en-US" sz="1200" dirty="0"/>
              <a:t>네트워크 계층에서 </a:t>
            </a:r>
            <a:r>
              <a:rPr lang="en-US" altLang="ko-KR" sz="1200" dirty="0"/>
              <a:t>20byte, </a:t>
            </a:r>
            <a:r>
              <a:rPr lang="ko-KR" altLang="en-US" sz="1200" dirty="0"/>
              <a:t>전송 계층에서 </a:t>
            </a:r>
            <a:r>
              <a:rPr lang="en-US" altLang="ko-KR" sz="1200" dirty="0"/>
              <a:t>8byte, </a:t>
            </a:r>
            <a:r>
              <a:rPr lang="ko-KR" altLang="en-US" sz="1200" dirty="0"/>
              <a:t>응용 계층에서 </a:t>
            </a:r>
            <a:r>
              <a:rPr lang="en-US" altLang="ko-KR" sz="1200" dirty="0"/>
              <a:t>41byte</a:t>
            </a:r>
            <a:r>
              <a:rPr lang="ko-KR" altLang="en-US" sz="1200" dirty="0"/>
              <a:t>가 </a:t>
            </a:r>
            <a:r>
              <a:rPr lang="ko-KR" altLang="en-US" sz="1200" dirty="0" err="1"/>
              <a:t>인캡슐레이션</a:t>
            </a:r>
            <a:r>
              <a:rPr lang="ko-KR" altLang="en-US" sz="1200" dirty="0"/>
              <a:t> 되어 있는 구조이다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6" name="矩形 3">
            <a:extLst>
              <a:ext uri="{FF2B5EF4-FFF2-40B4-BE49-F238E27FC236}">
                <a16:creationId xmlns:a16="http://schemas.microsoft.com/office/drawing/2014/main" id="{F55250BF-3A5F-4E5D-A81D-B1D83D5046E4}"/>
              </a:ext>
            </a:extLst>
          </p:cNvPr>
          <p:cNvSpPr/>
          <p:nvPr/>
        </p:nvSpPr>
        <p:spPr>
          <a:xfrm>
            <a:off x="358445" y="964622"/>
            <a:ext cx="2376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 err="1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괄호안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 숫자는 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byte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를 의미한다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.</a:t>
            </a:r>
            <a:endParaRPr lang="en-US" altLang="zh-CN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444C8C5-AF69-4789-A593-022AB08B3871}"/>
              </a:ext>
            </a:extLst>
          </p:cNvPr>
          <p:cNvSpPr/>
          <p:nvPr/>
        </p:nvSpPr>
        <p:spPr>
          <a:xfrm>
            <a:off x="4360848" y="2000814"/>
            <a:ext cx="1201752" cy="7543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944517-5C70-48F7-BBA2-5AD860818CA1}"/>
              </a:ext>
            </a:extLst>
          </p:cNvPr>
          <p:cNvSpPr txBox="1"/>
          <p:nvPr/>
        </p:nvSpPr>
        <p:spPr>
          <a:xfrm>
            <a:off x="4495354" y="2142765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Protocol(1)</a:t>
            </a:r>
          </a:p>
          <a:p>
            <a:r>
              <a:rPr lang="en-US" altLang="ko-KR" sz="1200" dirty="0"/>
              <a:t>-UDP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195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59968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#1</a:t>
            </a:r>
            <a:r>
              <a:rPr lang="en-US" altLang="ko-KR" dirty="0"/>
              <a:t> </a:t>
            </a:r>
            <a:r>
              <a:rPr lang="en-US" altLang="ko-KR" b="1" dirty="0"/>
              <a:t>Wireshark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D1DC4C-F3A7-4840-A5C2-6740B9D4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23" y="1189174"/>
            <a:ext cx="6859146" cy="32115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5AC291-E9C4-45EA-8C4E-8322AB0D3AF3}"/>
              </a:ext>
            </a:extLst>
          </p:cNvPr>
          <p:cNvSpPr/>
          <p:nvPr/>
        </p:nvSpPr>
        <p:spPr>
          <a:xfrm>
            <a:off x="388823" y="1349115"/>
            <a:ext cx="6859146" cy="1034321"/>
          </a:xfrm>
          <a:prstGeom prst="rect">
            <a:avLst/>
          </a:prstGeom>
          <a:solidFill>
            <a:schemeClr val="accent5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571E0F-3365-455D-A873-DF707AB3D8F7}"/>
              </a:ext>
            </a:extLst>
          </p:cNvPr>
          <p:cNvSpPr/>
          <p:nvPr/>
        </p:nvSpPr>
        <p:spPr>
          <a:xfrm>
            <a:off x="388823" y="2417111"/>
            <a:ext cx="6859146" cy="1034321"/>
          </a:xfrm>
          <a:prstGeom prst="rect">
            <a:avLst/>
          </a:pr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459E01-1EE4-45C4-B33E-F089C10A362B}"/>
              </a:ext>
            </a:extLst>
          </p:cNvPr>
          <p:cNvSpPr/>
          <p:nvPr/>
        </p:nvSpPr>
        <p:spPr>
          <a:xfrm>
            <a:off x="388823" y="3451432"/>
            <a:ext cx="6859146" cy="1034321"/>
          </a:xfrm>
          <a:prstGeom prst="rect">
            <a:avLst/>
          </a:prstGeom>
          <a:solidFill>
            <a:srgbClr val="00B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1A190-5E4D-4E02-A6CA-F62A9D61AC3F}"/>
              </a:ext>
            </a:extLst>
          </p:cNvPr>
          <p:cNvSpPr txBox="1"/>
          <p:nvPr/>
        </p:nvSpPr>
        <p:spPr>
          <a:xfrm>
            <a:off x="7391399" y="1353866"/>
            <a:ext cx="136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Packet </a:t>
            </a:r>
          </a:p>
          <a:p>
            <a:r>
              <a:rPr lang="en-US" altLang="ko-KR" dirty="0"/>
              <a:t>List Window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230C1-599C-43C0-943C-EDC65952AF77}"/>
              </a:ext>
            </a:extLst>
          </p:cNvPr>
          <p:cNvSpPr txBox="1"/>
          <p:nvPr/>
        </p:nvSpPr>
        <p:spPr>
          <a:xfrm>
            <a:off x="7391400" y="2360831"/>
            <a:ext cx="1363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Packet Detail Window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1AA01-C924-42F4-9DE8-7FA6CD4706C6}"/>
              </a:ext>
            </a:extLst>
          </p:cNvPr>
          <p:cNvSpPr txBox="1"/>
          <p:nvPr/>
        </p:nvSpPr>
        <p:spPr>
          <a:xfrm>
            <a:off x="7391399" y="3451432"/>
            <a:ext cx="136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Packet Bytes Window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E83B8A-FFB8-42BE-B1AB-B5B31E9C1E2C}"/>
              </a:ext>
            </a:extLst>
          </p:cNvPr>
          <p:cNvSpPr/>
          <p:nvPr/>
        </p:nvSpPr>
        <p:spPr>
          <a:xfrm>
            <a:off x="7391399" y="1349115"/>
            <a:ext cx="1354808" cy="1034321"/>
          </a:xfrm>
          <a:prstGeom prst="rect">
            <a:avLst/>
          </a:prstGeom>
          <a:solidFill>
            <a:schemeClr val="accent5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199DE5-37D1-4CF4-A629-B3D83FB7E99F}"/>
              </a:ext>
            </a:extLst>
          </p:cNvPr>
          <p:cNvSpPr/>
          <p:nvPr/>
        </p:nvSpPr>
        <p:spPr>
          <a:xfrm>
            <a:off x="7391399" y="2444466"/>
            <a:ext cx="1354808" cy="1006965"/>
          </a:xfrm>
          <a:prstGeom prst="rect">
            <a:avLst/>
          </a:pr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86DC60-CE96-4606-B4DC-257E682A4D2C}"/>
              </a:ext>
            </a:extLst>
          </p:cNvPr>
          <p:cNvSpPr/>
          <p:nvPr/>
        </p:nvSpPr>
        <p:spPr>
          <a:xfrm>
            <a:off x="7391400" y="3507712"/>
            <a:ext cx="1354808" cy="978041"/>
          </a:xfrm>
          <a:prstGeom prst="rect">
            <a:avLst/>
          </a:prstGeom>
          <a:solidFill>
            <a:srgbClr val="00B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6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86DC60-CE96-4606-B4DC-257E682A4D2C}"/>
              </a:ext>
            </a:extLst>
          </p:cNvPr>
          <p:cNvSpPr/>
          <p:nvPr/>
        </p:nvSpPr>
        <p:spPr>
          <a:xfrm>
            <a:off x="7391400" y="3507712"/>
            <a:ext cx="1354808" cy="978041"/>
          </a:xfrm>
          <a:prstGeom prst="rect">
            <a:avLst/>
          </a:prstGeom>
          <a:solidFill>
            <a:srgbClr val="00B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E83B8A-FFB8-42BE-B1AB-B5B31E9C1E2C}"/>
              </a:ext>
            </a:extLst>
          </p:cNvPr>
          <p:cNvSpPr/>
          <p:nvPr/>
        </p:nvSpPr>
        <p:spPr>
          <a:xfrm>
            <a:off x="7391399" y="1349115"/>
            <a:ext cx="1354808" cy="1034321"/>
          </a:xfrm>
          <a:prstGeom prst="rect">
            <a:avLst/>
          </a:prstGeom>
          <a:solidFill>
            <a:schemeClr val="accent5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59968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#1</a:t>
            </a:r>
            <a:r>
              <a:rPr lang="en-US" altLang="ko-KR" dirty="0"/>
              <a:t> </a:t>
            </a:r>
            <a:r>
              <a:rPr lang="en-US" altLang="ko-KR" b="1" dirty="0"/>
              <a:t>Wireshark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5AC291-E9C4-45EA-8C4E-8322AB0D3AF3}"/>
              </a:ext>
            </a:extLst>
          </p:cNvPr>
          <p:cNvSpPr/>
          <p:nvPr/>
        </p:nvSpPr>
        <p:spPr>
          <a:xfrm>
            <a:off x="327863" y="1349114"/>
            <a:ext cx="6859146" cy="1034321"/>
          </a:xfrm>
          <a:prstGeom prst="rect">
            <a:avLst/>
          </a:prstGeom>
          <a:solidFill>
            <a:schemeClr val="accent5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캡처한 패킷들을 순서대로 보여주는 역할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캡처된</a:t>
            </a:r>
            <a:r>
              <a:rPr lang="ko-KR" altLang="en-US" sz="1400" dirty="0">
                <a:solidFill>
                  <a:schemeClr val="tx1"/>
                </a:solidFill>
              </a:rPr>
              <a:t> 순서</a:t>
            </a:r>
            <a:r>
              <a:rPr lang="en-US" altLang="ko-KR" sz="1400" dirty="0">
                <a:solidFill>
                  <a:schemeClr val="tx1"/>
                </a:solidFill>
              </a:rPr>
              <a:t>(Number), </a:t>
            </a:r>
            <a:r>
              <a:rPr lang="ko-KR" altLang="en-US" sz="1400" dirty="0" err="1">
                <a:solidFill>
                  <a:schemeClr val="tx1"/>
                </a:solidFill>
              </a:rPr>
              <a:t>캡처된</a:t>
            </a:r>
            <a:r>
              <a:rPr lang="ko-KR" altLang="en-US" sz="1400" dirty="0">
                <a:solidFill>
                  <a:schemeClr val="tx1"/>
                </a:solidFill>
              </a:rPr>
              <a:t> 시간</a:t>
            </a:r>
            <a:r>
              <a:rPr lang="en-US" altLang="ko-KR" sz="1400" dirty="0">
                <a:solidFill>
                  <a:schemeClr val="tx1"/>
                </a:solidFill>
              </a:rPr>
              <a:t>(time), </a:t>
            </a:r>
            <a:r>
              <a:rPr lang="ko-KR" altLang="en-US" sz="1400" dirty="0">
                <a:solidFill>
                  <a:schemeClr val="tx1"/>
                </a:solidFill>
              </a:rPr>
              <a:t>출발지와 목적지의 주소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Source,Destination</a:t>
            </a:r>
            <a:r>
              <a:rPr lang="en-US" altLang="ko-KR" sz="1400" dirty="0">
                <a:solidFill>
                  <a:schemeClr val="tx1"/>
                </a:solidFill>
              </a:rPr>
              <a:t>),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패킷에 포함되어 있는 주요 프로토콜</a:t>
            </a:r>
            <a:r>
              <a:rPr lang="en-US" altLang="ko-KR" sz="1400" dirty="0">
                <a:solidFill>
                  <a:schemeClr val="tx1"/>
                </a:solidFill>
              </a:rPr>
              <a:t>(Protocol), </a:t>
            </a:r>
            <a:r>
              <a:rPr lang="ko-KR" altLang="en-US" sz="1400" dirty="0">
                <a:solidFill>
                  <a:schemeClr val="tx1"/>
                </a:solidFill>
              </a:rPr>
              <a:t>패킷의 </a:t>
            </a:r>
            <a:r>
              <a:rPr lang="en-US" altLang="ko-KR" sz="1400" dirty="0">
                <a:solidFill>
                  <a:schemeClr val="tx1"/>
                </a:solidFill>
              </a:rPr>
              <a:t>byte</a:t>
            </a:r>
            <a:r>
              <a:rPr lang="ko-KR" altLang="en-US" sz="1400" dirty="0">
                <a:solidFill>
                  <a:schemeClr val="tx1"/>
                </a:solidFill>
              </a:rPr>
              <a:t>단위 길이</a:t>
            </a:r>
            <a:r>
              <a:rPr lang="en-US" altLang="ko-KR" sz="1400" dirty="0">
                <a:solidFill>
                  <a:schemeClr val="tx1"/>
                </a:solidFill>
              </a:rPr>
              <a:t>(Length), Packet</a:t>
            </a:r>
            <a:r>
              <a:rPr lang="ko-KR" altLang="en-US" sz="1400" dirty="0">
                <a:solidFill>
                  <a:schemeClr val="tx1"/>
                </a:solidFill>
              </a:rPr>
              <a:t>이 내포하는 주요정보</a:t>
            </a:r>
            <a:r>
              <a:rPr lang="en-US" altLang="ko-KR" sz="1400" dirty="0">
                <a:solidFill>
                  <a:schemeClr val="tx1"/>
                </a:solidFill>
              </a:rPr>
              <a:t>(Info)</a:t>
            </a:r>
            <a:r>
              <a:rPr lang="ko-KR" altLang="en-US" sz="1400" dirty="0">
                <a:solidFill>
                  <a:schemeClr val="tx1"/>
                </a:solidFill>
              </a:rPr>
              <a:t>를 확인할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571E0F-3365-455D-A873-DF707AB3D8F7}"/>
              </a:ext>
            </a:extLst>
          </p:cNvPr>
          <p:cNvSpPr/>
          <p:nvPr/>
        </p:nvSpPr>
        <p:spPr>
          <a:xfrm>
            <a:off x="327863" y="2434108"/>
            <a:ext cx="6859146" cy="1017324"/>
          </a:xfrm>
          <a:prstGeom prst="rect">
            <a:avLst/>
          </a:pr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선택된 패킷의 자세한 사항들을 확인할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대표적으로 일련번호를 확인할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459E01-1EE4-45C4-B33E-F089C10A362B}"/>
              </a:ext>
            </a:extLst>
          </p:cNvPr>
          <p:cNvSpPr/>
          <p:nvPr/>
        </p:nvSpPr>
        <p:spPr>
          <a:xfrm>
            <a:off x="327863" y="3507712"/>
            <a:ext cx="6859146" cy="978041"/>
          </a:xfrm>
          <a:prstGeom prst="rect">
            <a:avLst/>
          </a:prstGeom>
          <a:solidFill>
            <a:srgbClr val="00B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Packet Detail Window</a:t>
            </a:r>
            <a:r>
              <a:rPr lang="ko-KR" altLang="en-US" dirty="0">
                <a:solidFill>
                  <a:schemeClr val="tx1"/>
                </a:solidFill>
              </a:rPr>
              <a:t>에서 선택한 부분에 해당하는 </a:t>
            </a:r>
            <a:r>
              <a:rPr lang="en-US" altLang="ko-KR" dirty="0">
                <a:solidFill>
                  <a:schemeClr val="tx1"/>
                </a:solidFill>
              </a:rPr>
              <a:t>16</a:t>
            </a:r>
            <a:r>
              <a:rPr lang="ko-KR" altLang="en-US" dirty="0">
                <a:solidFill>
                  <a:schemeClr val="tx1"/>
                </a:solidFill>
              </a:rPr>
              <a:t>진수 데이터를 보여준다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1A190-5E4D-4E02-A6CA-F62A9D61AC3F}"/>
              </a:ext>
            </a:extLst>
          </p:cNvPr>
          <p:cNvSpPr txBox="1"/>
          <p:nvPr/>
        </p:nvSpPr>
        <p:spPr>
          <a:xfrm>
            <a:off x="7391399" y="1353866"/>
            <a:ext cx="136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Packet </a:t>
            </a:r>
          </a:p>
          <a:p>
            <a:r>
              <a:rPr lang="en-US" altLang="ko-KR" dirty="0"/>
              <a:t>List Window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1AA01-C924-42F4-9DE8-7FA6CD4706C6}"/>
              </a:ext>
            </a:extLst>
          </p:cNvPr>
          <p:cNvSpPr txBox="1"/>
          <p:nvPr/>
        </p:nvSpPr>
        <p:spPr>
          <a:xfrm>
            <a:off x="7391399" y="3507712"/>
            <a:ext cx="136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Packet Bytes Window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199DE5-37D1-4CF4-A629-B3D83FB7E99F}"/>
              </a:ext>
            </a:extLst>
          </p:cNvPr>
          <p:cNvSpPr/>
          <p:nvPr/>
        </p:nvSpPr>
        <p:spPr>
          <a:xfrm>
            <a:off x="7391398" y="2444467"/>
            <a:ext cx="1354808" cy="1006965"/>
          </a:xfrm>
          <a:prstGeom prst="rect">
            <a:avLst/>
          </a:prstGeom>
          <a:solidFill>
            <a:srgbClr val="FFFF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230C1-599C-43C0-943C-EDC65952AF77}"/>
              </a:ext>
            </a:extLst>
          </p:cNvPr>
          <p:cNvSpPr txBox="1"/>
          <p:nvPr/>
        </p:nvSpPr>
        <p:spPr>
          <a:xfrm>
            <a:off x="7391398" y="2434108"/>
            <a:ext cx="1363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Packet Detail Window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090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14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#2 ARP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9D115C-D219-4D82-B49D-28940F5A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23" y="1303020"/>
            <a:ext cx="5391573" cy="3032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E34D45-57CB-4277-8D59-57BA0073C708}"/>
              </a:ext>
            </a:extLst>
          </p:cNvPr>
          <p:cNvSpPr txBox="1"/>
          <p:nvPr/>
        </p:nvSpPr>
        <p:spPr>
          <a:xfrm>
            <a:off x="6050279" y="1303020"/>
            <a:ext cx="2606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다음은 캡처한 패킷 중 </a:t>
            </a:r>
            <a:r>
              <a:rPr lang="en-US" altLang="ko-KR" dirty="0"/>
              <a:t>ARP </a:t>
            </a:r>
            <a:r>
              <a:rPr lang="ko-KR" altLang="en-US" dirty="0"/>
              <a:t>패킷 하나를 선택한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ARP</a:t>
            </a:r>
            <a:r>
              <a:rPr lang="ko-KR" altLang="en-US" dirty="0"/>
              <a:t>는 </a:t>
            </a:r>
            <a:r>
              <a:rPr lang="en-US" altLang="ko-KR" dirty="0"/>
              <a:t>Network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71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14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#2 ARP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34D45-57CB-4277-8D59-57BA0073C708}"/>
              </a:ext>
            </a:extLst>
          </p:cNvPr>
          <p:cNvSpPr txBox="1"/>
          <p:nvPr/>
        </p:nvSpPr>
        <p:spPr>
          <a:xfrm>
            <a:off x="697228" y="1979477"/>
            <a:ext cx="7749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다음은 </a:t>
            </a:r>
            <a:r>
              <a:rPr lang="en-US" altLang="ko-KR" dirty="0"/>
              <a:t>ARP packet</a:t>
            </a:r>
            <a:r>
              <a:rPr lang="ko-KR" altLang="en-US" dirty="0"/>
              <a:t>의 </a:t>
            </a:r>
            <a:r>
              <a:rPr lang="en-US" altLang="ko-KR" dirty="0"/>
              <a:t>Ethernet</a:t>
            </a:r>
            <a:r>
              <a:rPr lang="ko-KR" altLang="en-US" dirty="0"/>
              <a:t>에서의</a:t>
            </a:r>
            <a:endParaRPr lang="en-US" altLang="ko-KR" dirty="0"/>
          </a:p>
          <a:p>
            <a:r>
              <a:rPr lang="ko-KR" altLang="en-US" dirty="0"/>
              <a:t>목적지 주소</a:t>
            </a:r>
            <a:r>
              <a:rPr lang="en-US" altLang="ko-KR" dirty="0"/>
              <a:t>(DA)</a:t>
            </a:r>
            <a:r>
              <a:rPr lang="ko-KR" altLang="en-US" dirty="0"/>
              <a:t>와 발신지 주소</a:t>
            </a:r>
            <a:r>
              <a:rPr lang="en-US" altLang="ko-KR" dirty="0"/>
              <a:t>(SA)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ARP</a:t>
            </a:r>
            <a:r>
              <a:rPr lang="ko-KR" altLang="en-US" dirty="0"/>
              <a:t>에서는 </a:t>
            </a:r>
            <a:r>
              <a:rPr lang="en-US" altLang="ko-KR" dirty="0"/>
              <a:t>DA</a:t>
            </a:r>
            <a:r>
              <a:rPr lang="ko-KR" altLang="en-US" dirty="0"/>
              <a:t>와 </a:t>
            </a:r>
            <a:r>
              <a:rPr lang="en-US" altLang="ko-KR" dirty="0"/>
              <a:t>SA</a:t>
            </a:r>
            <a:r>
              <a:rPr lang="ko-KR" altLang="en-US" dirty="0"/>
              <a:t>가 존재하지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DA : (</a:t>
            </a:r>
            <a:r>
              <a:rPr lang="en-US" altLang="ko-KR" dirty="0" err="1"/>
              <a:t>ff:ff:ff:ff:ff:ff</a:t>
            </a:r>
            <a:r>
              <a:rPr lang="en-US" altLang="ko-KR" dirty="0"/>
              <a:t>)             SA(50:77:05:cf:25:08)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25FD43-2336-4E5E-993E-9A980635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2887517"/>
            <a:ext cx="4676775" cy="91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C9791F-C147-490E-83C1-4F8FCD1E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49" y="1303020"/>
            <a:ext cx="8269901" cy="6248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0B02A-8C91-40D3-8BCC-01959D85E400}"/>
              </a:ext>
            </a:extLst>
          </p:cNvPr>
          <p:cNvSpPr txBox="1"/>
          <p:nvPr/>
        </p:nvSpPr>
        <p:spPr>
          <a:xfrm>
            <a:off x="579120" y="3724351"/>
            <a:ext cx="856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ARP 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계층에 해당한다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2</a:t>
            </a:r>
            <a:r>
              <a:rPr lang="ko-KR" altLang="en-US" dirty="0"/>
              <a:t>계층의 정보가 담긴 헤더와 </a:t>
            </a:r>
            <a:r>
              <a:rPr lang="en-US" altLang="ko-KR" dirty="0"/>
              <a:t>3</a:t>
            </a:r>
            <a:r>
              <a:rPr lang="ko-KR" altLang="en-US" dirty="0"/>
              <a:t>계층의 정보가 담긴 데이터가 </a:t>
            </a:r>
            <a:r>
              <a:rPr lang="ko-KR" altLang="en-US" dirty="0" err="1"/>
              <a:t>인캡슐레이션된다</a:t>
            </a:r>
            <a:r>
              <a:rPr lang="en-US" altLang="ko-KR" dirty="0"/>
              <a:t>. Hardware type</a:t>
            </a:r>
            <a:r>
              <a:rPr lang="ko-KR" altLang="en-US" dirty="0"/>
              <a:t>에서 명시한 </a:t>
            </a:r>
            <a:r>
              <a:rPr lang="en-US" altLang="ko-KR" dirty="0"/>
              <a:t>Ethernet(1)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계층</a:t>
            </a:r>
            <a:r>
              <a:rPr lang="en-US" altLang="ko-KR" dirty="0"/>
              <a:t>(</a:t>
            </a:r>
            <a:r>
              <a:rPr lang="ko-KR" altLang="en-US" dirty="0"/>
              <a:t>데이터링크 계층</a:t>
            </a:r>
            <a:r>
              <a:rPr lang="en-US" altLang="ko-KR" dirty="0"/>
              <a:t>)</a:t>
            </a:r>
            <a:r>
              <a:rPr lang="ko-KR" altLang="en-US" dirty="0"/>
              <a:t>에 해당하는 프로토콜이고 </a:t>
            </a:r>
            <a:r>
              <a:rPr lang="en-US" altLang="ko-KR" dirty="0"/>
              <a:t>Protocol type</a:t>
            </a:r>
            <a:r>
              <a:rPr lang="ko-KR" altLang="en-US" dirty="0"/>
              <a:t>에서 명시한 </a:t>
            </a:r>
            <a:r>
              <a:rPr lang="en-US" altLang="ko-KR" dirty="0"/>
              <a:t>IPv4(0x0800)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계층</a:t>
            </a:r>
            <a:r>
              <a:rPr lang="en-US" altLang="ko-KR" dirty="0"/>
              <a:t>(</a:t>
            </a:r>
            <a:r>
              <a:rPr lang="ko-KR" altLang="en-US" dirty="0"/>
              <a:t>네트워크 계층</a:t>
            </a:r>
            <a:r>
              <a:rPr lang="en-US" altLang="ko-KR" dirty="0"/>
              <a:t>)</a:t>
            </a:r>
            <a:r>
              <a:rPr lang="ko-KR" altLang="en-US" dirty="0"/>
              <a:t>에 해당하는 프로토콜이다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14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#2 ARP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2F52A6-3CE3-4627-890E-C1FA28BAC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8" y="1179731"/>
            <a:ext cx="8414004" cy="10944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F2B050-3DFA-4619-A2CD-AAFE8C09861F}"/>
              </a:ext>
            </a:extLst>
          </p:cNvPr>
          <p:cNvSpPr/>
          <p:nvPr/>
        </p:nvSpPr>
        <p:spPr>
          <a:xfrm>
            <a:off x="464820" y="1179731"/>
            <a:ext cx="2148840" cy="276999"/>
          </a:xfrm>
          <a:prstGeom prst="rect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16E322-2B8A-4BFB-9ACB-537EACF9D20E}"/>
              </a:ext>
            </a:extLst>
          </p:cNvPr>
          <p:cNvSpPr/>
          <p:nvPr/>
        </p:nvSpPr>
        <p:spPr>
          <a:xfrm>
            <a:off x="2613660" y="1179731"/>
            <a:ext cx="2240280" cy="274707"/>
          </a:xfrm>
          <a:prstGeom prst="rect">
            <a:avLst/>
          </a:prstGeom>
          <a:solidFill>
            <a:srgbClr val="FFC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EB4634-06BE-408B-B234-914A18EFF6F4}"/>
              </a:ext>
            </a:extLst>
          </p:cNvPr>
          <p:cNvSpPr/>
          <p:nvPr/>
        </p:nvSpPr>
        <p:spPr>
          <a:xfrm>
            <a:off x="4853940" y="1179731"/>
            <a:ext cx="754380" cy="276999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E5EC13-4113-4752-95B3-B69CA5B96070}"/>
              </a:ext>
            </a:extLst>
          </p:cNvPr>
          <p:cNvSpPr/>
          <p:nvPr/>
        </p:nvSpPr>
        <p:spPr>
          <a:xfrm>
            <a:off x="5608320" y="1177439"/>
            <a:ext cx="647700" cy="276999"/>
          </a:xfrm>
          <a:prstGeom prst="rect">
            <a:avLst/>
          </a:prstGeom>
          <a:solidFill>
            <a:srgbClr val="00B05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24E40-2D03-43AC-82C8-AB3113A3E136}"/>
              </a:ext>
            </a:extLst>
          </p:cNvPr>
          <p:cNvSpPr/>
          <p:nvPr/>
        </p:nvSpPr>
        <p:spPr>
          <a:xfrm>
            <a:off x="464820" y="1449943"/>
            <a:ext cx="5791200" cy="276999"/>
          </a:xfrm>
          <a:prstGeom prst="rect">
            <a:avLst/>
          </a:prstGeom>
          <a:solidFill>
            <a:srgbClr val="00B05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2C87EB-42A9-4B04-BB33-3389FDA79455}"/>
              </a:ext>
            </a:extLst>
          </p:cNvPr>
          <p:cNvSpPr/>
          <p:nvPr/>
        </p:nvSpPr>
        <p:spPr>
          <a:xfrm>
            <a:off x="4145280" y="1719203"/>
            <a:ext cx="2110740" cy="239196"/>
          </a:xfrm>
          <a:prstGeom prst="rect">
            <a:avLst/>
          </a:prstGeom>
          <a:solidFill>
            <a:srgbClr val="0070C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C81518-BF3D-4A09-8C9E-6D83CA8C6B02}"/>
              </a:ext>
            </a:extLst>
          </p:cNvPr>
          <p:cNvSpPr/>
          <p:nvPr/>
        </p:nvSpPr>
        <p:spPr>
          <a:xfrm>
            <a:off x="464820" y="1960691"/>
            <a:ext cx="4389120" cy="239196"/>
          </a:xfrm>
          <a:prstGeom prst="rect">
            <a:avLst/>
          </a:prstGeom>
          <a:solidFill>
            <a:srgbClr val="0070C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980FCC-DEE6-4EBF-8ECB-26173AD66469}"/>
              </a:ext>
            </a:extLst>
          </p:cNvPr>
          <p:cNvSpPr/>
          <p:nvPr/>
        </p:nvSpPr>
        <p:spPr>
          <a:xfrm>
            <a:off x="457200" y="1725990"/>
            <a:ext cx="3688080" cy="239196"/>
          </a:xfrm>
          <a:prstGeom prst="rect">
            <a:avLst/>
          </a:prstGeom>
          <a:solidFill>
            <a:srgbClr val="00B05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5BE3F-74B5-4DB1-B11C-070ABC33F057}"/>
              </a:ext>
            </a:extLst>
          </p:cNvPr>
          <p:cNvSpPr txBox="1"/>
          <p:nvPr/>
        </p:nvSpPr>
        <p:spPr>
          <a:xfrm>
            <a:off x="313307" y="3037042"/>
            <a:ext cx="1143088" cy="369332"/>
          </a:xfrm>
          <a:prstGeom prst="rect">
            <a:avLst/>
          </a:prstGeom>
          <a:solidFill>
            <a:srgbClr val="FF0000">
              <a:alpha val="50000"/>
            </a:srgbClr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DA 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B7DEB-C0F8-4BAD-9F3E-E93A6E3F5A44}"/>
              </a:ext>
            </a:extLst>
          </p:cNvPr>
          <p:cNvSpPr txBox="1"/>
          <p:nvPr/>
        </p:nvSpPr>
        <p:spPr>
          <a:xfrm>
            <a:off x="1456395" y="3030254"/>
            <a:ext cx="1059092" cy="376119"/>
          </a:xfrm>
          <a:prstGeom prst="rect">
            <a:avLst/>
          </a:prstGeom>
          <a:solidFill>
            <a:srgbClr val="FFC000">
              <a:alpha val="50000"/>
            </a:srgbClr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SA 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33E300-5AD4-4F9C-904A-0A79CA02DD77}"/>
              </a:ext>
            </a:extLst>
          </p:cNvPr>
          <p:cNvSpPr txBox="1"/>
          <p:nvPr/>
        </p:nvSpPr>
        <p:spPr>
          <a:xfrm>
            <a:off x="2515487" y="3030255"/>
            <a:ext cx="640080" cy="376118"/>
          </a:xfrm>
          <a:prstGeom prst="rect">
            <a:avLst/>
          </a:prstGeom>
          <a:solidFill>
            <a:srgbClr val="FFFF00">
              <a:alpha val="50000"/>
            </a:srgbClr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E6A5A-A2E8-4BD8-8B5C-6BD6B4ED1DBB}"/>
              </a:ext>
            </a:extLst>
          </p:cNvPr>
          <p:cNvSpPr txBox="1"/>
          <p:nvPr/>
        </p:nvSpPr>
        <p:spPr>
          <a:xfrm>
            <a:off x="3155567" y="3037042"/>
            <a:ext cx="3261360" cy="369332"/>
          </a:xfrm>
          <a:prstGeom prst="rect">
            <a:avLst/>
          </a:prstGeom>
          <a:solidFill>
            <a:srgbClr val="00B050">
              <a:alpha val="50000"/>
            </a:srgbClr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08487-537D-48BD-B0DB-543B28E9FA15}"/>
              </a:ext>
            </a:extLst>
          </p:cNvPr>
          <p:cNvSpPr txBox="1"/>
          <p:nvPr/>
        </p:nvSpPr>
        <p:spPr>
          <a:xfrm>
            <a:off x="6416927" y="3030253"/>
            <a:ext cx="1897380" cy="376117"/>
          </a:xfrm>
          <a:prstGeom prst="rect">
            <a:avLst/>
          </a:prstGeom>
          <a:solidFill>
            <a:srgbClr val="0070C0">
              <a:alpha val="50000"/>
            </a:srgbClr>
          </a:solidFill>
          <a:ln w="1587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585F7-4FA2-4CFA-AB64-108FB425D661}"/>
              </a:ext>
            </a:extLst>
          </p:cNvPr>
          <p:cNvSpPr txBox="1"/>
          <p:nvPr/>
        </p:nvSpPr>
        <p:spPr>
          <a:xfrm>
            <a:off x="2584067" y="3022059"/>
            <a:ext cx="47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Type(ARP)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344A19-60D8-4677-A8A0-31F4476AC877}"/>
              </a:ext>
            </a:extLst>
          </p:cNvPr>
          <p:cNvSpPr txBox="1"/>
          <p:nvPr/>
        </p:nvSpPr>
        <p:spPr>
          <a:xfrm>
            <a:off x="3254627" y="3067816"/>
            <a:ext cx="306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ARP Packet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99C8B9-7789-4546-B7F5-B1B593DB4C3D}"/>
              </a:ext>
            </a:extLst>
          </p:cNvPr>
          <p:cNvSpPr txBox="1"/>
          <p:nvPr/>
        </p:nvSpPr>
        <p:spPr>
          <a:xfrm>
            <a:off x="6458837" y="3071508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Padding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5C1356-6872-4A3B-8389-32F74A7C7CC5}"/>
              </a:ext>
            </a:extLst>
          </p:cNvPr>
          <p:cNvSpPr/>
          <p:nvPr/>
        </p:nvSpPr>
        <p:spPr>
          <a:xfrm>
            <a:off x="170432" y="2878165"/>
            <a:ext cx="2971800" cy="868680"/>
          </a:xfrm>
          <a:prstGeom prst="rect">
            <a:avLst/>
          </a:prstGeom>
          <a:solidFill>
            <a:schemeClr val="bg2">
              <a:lumMod val="90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018839-18F0-42E3-A324-BA175688A2AC}"/>
              </a:ext>
            </a:extLst>
          </p:cNvPr>
          <p:cNvSpPr/>
          <p:nvPr/>
        </p:nvSpPr>
        <p:spPr>
          <a:xfrm>
            <a:off x="3142232" y="2875009"/>
            <a:ext cx="3261360" cy="868680"/>
          </a:xfrm>
          <a:prstGeom prst="rect">
            <a:avLst/>
          </a:prstGeom>
          <a:solidFill>
            <a:schemeClr val="bg2">
              <a:lumMod val="90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C97CFB-15A5-4D2A-BFA4-AB0854E05CA5}"/>
              </a:ext>
            </a:extLst>
          </p:cNvPr>
          <p:cNvSpPr/>
          <p:nvPr/>
        </p:nvSpPr>
        <p:spPr>
          <a:xfrm>
            <a:off x="6416927" y="2875009"/>
            <a:ext cx="1897380" cy="868680"/>
          </a:xfrm>
          <a:prstGeom prst="rect">
            <a:avLst/>
          </a:prstGeom>
          <a:solidFill>
            <a:schemeClr val="bg2">
              <a:lumMod val="90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D2FA54-B696-478C-B8E9-D3871C19AEF9}"/>
              </a:ext>
            </a:extLst>
          </p:cNvPr>
          <p:cNvSpPr txBox="1"/>
          <p:nvPr/>
        </p:nvSpPr>
        <p:spPr>
          <a:xfrm>
            <a:off x="3224022" y="2442538"/>
            <a:ext cx="279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Encapsulation </a:t>
            </a:r>
            <a:r>
              <a:rPr lang="ko-KR" altLang="en-US" dirty="0"/>
              <a:t>구조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C3E01E-89B6-4271-AAA6-264A3B5E7A60}"/>
              </a:ext>
            </a:extLst>
          </p:cNvPr>
          <p:cNvSpPr txBox="1"/>
          <p:nvPr/>
        </p:nvSpPr>
        <p:spPr>
          <a:xfrm>
            <a:off x="313307" y="3365814"/>
            <a:ext cx="867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6byte             </a:t>
            </a:r>
            <a:r>
              <a:rPr lang="en-US" altLang="ko-KR" sz="1400" dirty="0" err="1"/>
              <a:t>6byte</a:t>
            </a:r>
            <a:r>
              <a:rPr lang="en-US" altLang="ko-KR" sz="1400" dirty="0"/>
              <a:t>       2byte                     28byte                                18byte                 4byte                    </a:t>
            </a:r>
            <a:endParaRPr lang="ko-KR" altLang="en-US" sz="14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14767C3-7A90-415E-B58A-5E37508CD0BD}"/>
              </a:ext>
            </a:extLst>
          </p:cNvPr>
          <p:cNvCxnSpPr>
            <a:cxnSpLocks/>
          </p:cNvCxnSpPr>
          <p:nvPr/>
        </p:nvCxnSpPr>
        <p:spPr>
          <a:xfrm>
            <a:off x="4526405" y="3743689"/>
            <a:ext cx="0" cy="212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F78001-7C54-49FA-81CF-23517C190641}"/>
              </a:ext>
            </a:extLst>
          </p:cNvPr>
          <p:cNvSpPr/>
          <p:nvPr/>
        </p:nvSpPr>
        <p:spPr>
          <a:xfrm>
            <a:off x="313307" y="4195294"/>
            <a:ext cx="892302" cy="350520"/>
          </a:xfrm>
          <a:prstGeom prst="rect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6BF4A9-C751-47D2-A8D5-F3092CF40F7B}"/>
              </a:ext>
            </a:extLst>
          </p:cNvPr>
          <p:cNvSpPr/>
          <p:nvPr/>
        </p:nvSpPr>
        <p:spPr>
          <a:xfrm>
            <a:off x="1205609" y="4195294"/>
            <a:ext cx="892302" cy="350520"/>
          </a:xfrm>
          <a:prstGeom prst="rect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DF47DD-A0FC-4560-8E04-F168DDFF7302}"/>
              </a:ext>
            </a:extLst>
          </p:cNvPr>
          <p:cNvSpPr/>
          <p:nvPr/>
        </p:nvSpPr>
        <p:spPr>
          <a:xfrm>
            <a:off x="2097911" y="4195294"/>
            <a:ext cx="892302" cy="350520"/>
          </a:xfrm>
          <a:prstGeom prst="rect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C8CF03-B122-4123-A1C5-669FE900BFFF}"/>
              </a:ext>
            </a:extLst>
          </p:cNvPr>
          <p:cNvSpPr/>
          <p:nvPr/>
        </p:nvSpPr>
        <p:spPr>
          <a:xfrm>
            <a:off x="2990213" y="4195294"/>
            <a:ext cx="892302" cy="350520"/>
          </a:xfrm>
          <a:prstGeom prst="rect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75CABE2-97CD-47D9-8A25-65AF7BA946E2}"/>
              </a:ext>
            </a:extLst>
          </p:cNvPr>
          <p:cNvSpPr/>
          <p:nvPr/>
        </p:nvSpPr>
        <p:spPr>
          <a:xfrm>
            <a:off x="3882515" y="4195294"/>
            <a:ext cx="892302" cy="350520"/>
          </a:xfrm>
          <a:prstGeom prst="rect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2DACAC-6436-4E48-B171-525A4AE8B7B7}"/>
              </a:ext>
            </a:extLst>
          </p:cNvPr>
          <p:cNvSpPr/>
          <p:nvPr/>
        </p:nvSpPr>
        <p:spPr>
          <a:xfrm>
            <a:off x="4774817" y="4195294"/>
            <a:ext cx="892302" cy="350520"/>
          </a:xfrm>
          <a:prstGeom prst="rect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E746E-F6ED-4496-8687-25FE12FE11A1}"/>
              </a:ext>
            </a:extLst>
          </p:cNvPr>
          <p:cNvSpPr/>
          <p:nvPr/>
        </p:nvSpPr>
        <p:spPr>
          <a:xfrm>
            <a:off x="5670548" y="4195294"/>
            <a:ext cx="892302" cy="350520"/>
          </a:xfrm>
          <a:prstGeom prst="rect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6B55D0-D541-448E-8239-71C48B74E9A5}"/>
              </a:ext>
            </a:extLst>
          </p:cNvPr>
          <p:cNvSpPr/>
          <p:nvPr/>
        </p:nvSpPr>
        <p:spPr>
          <a:xfrm>
            <a:off x="6562850" y="4195294"/>
            <a:ext cx="892302" cy="350520"/>
          </a:xfrm>
          <a:prstGeom prst="rect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09CB33E-993F-4CC0-BB75-C43D2CE349C3}"/>
              </a:ext>
            </a:extLst>
          </p:cNvPr>
          <p:cNvSpPr/>
          <p:nvPr/>
        </p:nvSpPr>
        <p:spPr>
          <a:xfrm>
            <a:off x="7455152" y="4195294"/>
            <a:ext cx="892302" cy="350520"/>
          </a:xfrm>
          <a:prstGeom prst="rect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51924-684F-4BCC-BBCB-6D77B96C0F5A}"/>
              </a:ext>
            </a:extLst>
          </p:cNvPr>
          <p:cNvSpPr txBox="1"/>
          <p:nvPr/>
        </p:nvSpPr>
        <p:spPr>
          <a:xfrm>
            <a:off x="382268" y="4185888"/>
            <a:ext cx="7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Hardware type(2byte)</a:t>
            </a:r>
            <a:endParaRPr lang="ko-KR" altLang="en-US" sz="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8AA515-0DD7-4160-9648-D873E989E931}"/>
              </a:ext>
            </a:extLst>
          </p:cNvPr>
          <p:cNvSpPr txBox="1"/>
          <p:nvPr/>
        </p:nvSpPr>
        <p:spPr>
          <a:xfrm>
            <a:off x="1200084" y="4185888"/>
            <a:ext cx="7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Protocol type(2byte)</a:t>
            </a:r>
            <a:endParaRPr lang="ko-KR" altLang="en-US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3426C-4A40-4CFB-B93B-FAB7B18F49FD}"/>
              </a:ext>
            </a:extLst>
          </p:cNvPr>
          <p:cNvSpPr txBox="1"/>
          <p:nvPr/>
        </p:nvSpPr>
        <p:spPr>
          <a:xfrm>
            <a:off x="2089433" y="4176482"/>
            <a:ext cx="7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Hardware size(1byte)</a:t>
            </a:r>
            <a:endParaRPr lang="ko-KR" altLang="en-US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DE0927-8AEB-42FA-B5B8-776A7FEBCA1A}"/>
              </a:ext>
            </a:extLst>
          </p:cNvPr>
          <p:cNvSpPr txBox="1"/>
          <p:nvPr/>
        </p:nvSpPr>
        <p:spPr>
          <a:xfrm>
            <a:off x="2994880" y="4185888"/>
            <a:ext cx="7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Protocol size(1byte)</a:t>
            </a:r>
            <a:endParaRPr lang="ko-KR" alt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D80BE1-9B57-434C-AE5C-D6F7D49B08BB}"/>
              </a:ext>
            </a:extLst>
          </p:cNvPr>
          <p:cNvSpPr txBox="1"/>
          <p:nvPr/>
        </p:nvSpPr>
        <p:spPr>
          <a:xfrm>
            <a:off x="3872370" y="4185888"/>
            <a:ext cx="75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Opcode(2byte)</a:t>
            </a:r>
            <a:endParaRPr lang="ko-KR" altLang="en-US" sz="9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D25F05-C5CC-4033-8356-6C74128B6BD2}"/>
              </a:ext>
            </a:extLst>
          </p:cNvPr>
          <p:cNvSpPr txBox="1"/>
          <p:nvPr/>
        </p:nvSpPr>
        <p:spPr>
          <a:xfrm>
            <a:off x="4742149" y="4184895"/>
            <a:ext cx="87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Sender MAC address(6byte)</a:t>
            </a:r>
            <a:endParaRPr lang="ko-KR" altLang="en-US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AF98E7-9302-4BDD-86D0-8B537E9E8C46}"/>
              </a:ext>
            </a:extLst>
          </p:cNvPr>
          <p:cNvSpPr txBox="1"/>
          <p:nvPr/>
        </p:nvSpPr>
        <p:spPr>
          <a:xfrm>
            <a:off x="5652880" y="4201277"/>
            <a:ext cx="87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Sender IP address(4byte)</a:t>
            </a:r>
            <a:endParaRPr lang="ko-KR" altLang="en-US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BF6B4E-E6EE-4CA9-8E25-5895DB98FCE2}"/>
              </a:ext>
            </a:extLst>
          </p:cNvPr>
          <p:cNvSpPr txBox="1"/>
          <p:nvPr/>
        </p:nvSpPr>
        <p:spPr>
          <a:xfrm>
            <a:off x="6550941" y="4201277"/>
            <a:ext cx="87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Target MAC address(6byte)</a:t>
            </a:r>
            <a:endParaRPr lang="ko-KR" altLang="en-US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EC9064-3531-4236-BE7C-7BB4A1179D49}"/>
              </a:ext>
            </a:extLst>
          </p:cNvPr>
          <p:cNvSpPr txBox="1"/>
          <p:nvPr/>
        </p:nvSpPr>
        <p:spPr>
          <a:xfrm>
            <a:off x="7488034" y="4191871"/>
            <a:ext cx="87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Target IP address(4byte)</a:t>
            </a:r>
            <a:endParaRPr lang="ko-KR" altLang="en-US" sz="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06D5CE-3C92-4FFA-A31D-99DA3710DF41}"/>
              </a:ext>
            </a:extLst>
          </p:cNvPr>
          <p:cNvSpPr/>
          <p:nvPr/>
        </p:nvSpPr>
        <p:spPr>
          <a:xfrm>
            <a:off x="183767" y="4016996"/>
            <a:ext cx="8259318" cy="80586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5EDB98-3E18-4A6F-A9A6-4BBEF630C9CC}"/>
              </a:ext>
            </a:extLst>
          </p:cNvPr>
          <p:cNvCxnSpPr>
            <a:cxnSpLocks/>
          </p:cNvCxnSpPr>
          <p:nvPr/>
        </p:nvCxnSpPr>
        <p:spPr>
          <a:xfrm>
            <a:off x="4526405" y="3743689"/>
            <a:ext cx="0" cy="273307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A020CE-E4B6-4F78-A019-D8C646A29223}"/>
              </a:ext>
            </a:extLst>
          </p:cNvPr>
          <p:cNvSpPr txBox="1"/>
          <p:nvPr/>
        </p:nvSpPr>
        <p:spPr>
          <a:xfrm>
            <a:off x="1146650" y="3665196"/>
            <a:ext cx="169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DBAE4D-007A-483A-A88B-1B643E59FC2F}"/>
              </a:ext>
            </a:extLst>
          </p:cNvPr>
          <p:cNvSpPr/>
          <p:nvPr/>
        </p:nvSpPr>
        <p:spPr>
          <a:xfrm>
            <a:off x="8314307" y="3037042"/>
            <a:ext cx="619831" cy="37611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Trailer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B31CE28-89C0-41A8-A42C-93A7F1877A25}"/>
              </a:ext>
            </a:extLst>
          </p:cNvPr>
          <p:cNvSpPr/>
          <p:nvPr/>
        </p:nvSpPr>
        <p:spPr>
          <a:xfrm>
            <a:off x="8300972" y="2869348"/>
            <a:ext cx="633166" cy="868680"/>
          </a:xfrm>
          <a:prstGeom prst="rect">
            <a:avLst/>
          </a:prstGeom>
          <a:solidFill>
            <a:schemeClr val="bg2">
              <a:lumMod val="90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86AE0A-032D-4CC9-928F-67F8F78E7412}"/>
              </a:ext>
            </a:extLst>
          </p:cNvPr>
          <p:cNvSpPr txBox="1"/>
          <p:nvPr/>
        </p:nvSpPr>
        <p:spPr>
          <a:xfrm>
            <a:off x="6116699" y="2290343"/>
            <a:ext cx="2796540" cy="430887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Wireshark</a:t>
            </a:r>
            <a:r>
              <a:rPr lang="ko-KR" altLang="en-US" sz="1100" dirty="0"/>
              <a:t>에서는 관찰 불가능</a:t>
            </a:r>
            <a:r>
              <a:rPr lang="en-US" altLang="ko-KR" sz="1100" dirty="0"/>
              <a:t>. </a:t>
            </a:r>
            <a:r>
              <a:rPr lang="ko-KR" altLang="en-US" sz="1100" dirty="0"/>
              <a:t>오류 검사</a:t>
            </a:r>
            <a:r>
              <a:rPr lang="en-US" altLang="ko-KR" sz="1100" dirty="0"/>
              <a:t>(CRC)</a:t>
            </a:r>
            <a:endParaRPr lang="ko-KR" altLang="en-US" sz="11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5EB7084-9BA1-4209-83C5-FBE33CF6D3DD}"/>
              </a:ext>
            </a:extLst>
          </p:cNvPr>
          <p:cNvCxnSpPr>
            <a:endCxn id="51" idx="0"/>
          </p:cNvCxnSpPr>
          <p:nvPr/>
        </p:nvCxnSpPr>
        <p:spPr>
          <a:xfrm>
            <a:off x="8617555" y="2721230"/>
            <a:ext cx="0" cy="1481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03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34D45-57CB-4277-8D59-57BA0073C708}"/>
              </a:ext>
            </a:extLst>
          </p:cNvPr>
          <p:cNvSpPr txBox="1"/>
          <p:nvPr/>
        </p:nvSpPr>
        <p:spPr>
          <a:xfrm>
            <a:off x="6050279" y="1303020"/>
            <a:ext cx="2446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다음은 캡처한 패킷 중 </a:t>
            </a:r>
            <a:r>
              <a:rPr lang="en-US" altLang="ko-KR" dirty="0"/>
              <a:t>DNS </a:t>
            </a:r>
            <a:r>
              <a:rPr lang="ko-KR" altLang="en-US" dirty="0"/>
              <a:t>패킷 하나를 선택한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DNS</a:t>
            </a:r>
            <a:r>
              <a:rPr lang="ko-KR" altLang="en-US" dirty="0"/>
              <a:t>는 응용 계층에 해당한다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0C2BFB-6DAF-41ED-B06D-2840A9B8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2" y="1250159"/>
            <a:ext cx="5313808" cy="29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1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B3BF7-E0B9-4404-90D5-4713ABBC2254}"/>
              </a:ext>
            </a:extLst>
          </p:cNvPr>
          <p:cNvSpPr txBox="1"/>
          <p:nvPr/>
        </p:nvSpPr>
        <p:spPr>
          <a:xfrm>
            <a:off x="697229" y="3410558"/>
            <a:ext cx="7749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다음은 </a:t>
            </a:r>
            <a:r>
              <a:rPr lang="en-US" altLang="ko-KR" dirty="0"/>
              <a:t>Header</a:t>
            </a:r>
            <a:r>
              <a:rPr lang="ko-KR" altLang="en-US" dirty="0"/>
              <a:t>에 해당하는 </a:t>
            </a:r>
            <a:r>
              <a:rPr lang="en-US" altLang="ko-KR" dirty="0"/>
              <a:t>2</a:t>
            </a:r>
            <a:r>
              <a:rPr lang="ko-KR" altLang="en-US" dirty="0"/>
              <a:t>계층</a:t>
            </a:r>
            <a:r>
              <a:rPr lang="en-US" altLang="ko-KR" dirty="0"/>
              <a:t>(</a:t>
            </a:r>
            <a:r>
              <a:rPr lang="ko-KR" altLang="en-US" dirty="0"/>
              <a:t>데이터링크 계층</a:t>
            </a:r>
            <a:r>
              <a:rPr lang="en-US" altLang="ko-KR" dirty="0"/>
              <a:t>)</a:t>
            </a:r>
            <a:r>
              <a:rPr lang="ko-KR" altLang="en-US" dirty="0"/>
              <a:t>에 해당하는 </a:t>
            </a:r>
            <a:r>
              <a:rPr lang="en-US" altLang="ko-KR" dirty="0"/>
              <a:t>Ethernet II</a:t>
            </a:r>
            <a:r>
              <a:rPr lang="ko-KR" altLang="en-US" dirty="0"/>
              <a:t> 프로토콜과 </a:t>
            </a:r>
            <a:r>
              <a:rPr lang="en-US" altLang="ko-KR" dirty="0"/>
              <a:t>3</a:t>
            </a:r>
            <a:r>
              <a:rPr lang="ko-KR" altLang="en-US" dirty="0"/>
              <a:t>계층</a:t>
            </a:r>
            <a:r>
              <a:rPr lang="en-US" altLang="ko-KR" dirty="0"/>
              <a:t>(</a:t>
            </a:r>
            <a:r>
              <a:rPr lang="ko-KR" altLang="en-US" dirty="0"/>
              <a:t>네트워크 계층</a:t>
            </a:r>
            <a:r>
              <a:rPr lang="en-US" altLang="ko-KR" dirty="0"/>
              <a:t>)</a:t>
            </a:r>
            <a:r>
              <a:rPr lang="ko-KR" altLang="en-US" dirty="0"/>
              <a:t>에 해당하는 </a:t>
            </a:r>
            <a:r>
              <a:rPr lang="en-US" altLang="ko-KR" dirty="0"/>
              <a:t>IPv4(0x0800) </a:t>
            </a:r>
            <a:r>
              <a:rPr lang="ko-KR" altLang="en-US" dirty="0"/>
              <a:t>프로토콜을 확인할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DA</a:t>
            </a:r>
            <a:r>
              <a:rPr lang="ko-KR" altLang="en-US" dirty="0"/>
              <a:t>에 해당하는 </a:t>
            </a:r>
            <a:r>
              <a:rPr lang="en-US" altLang="ko-KR" dirty="0"/>
              <a:t>Fortinent_eb:64:b2 (08:5b:0e:eb:64:b2)</a:t>
            </a:r>
            <a:r>
              <a:rPr lang="ko-KR" altLang="en-US" dirty="0"/>
              <a:t>와 </a:t>
            </a:r>
            <a:r>
              <a:rPr lang="en-US" altLang="ko-KR" dirty="0"/>
              <a:t>SA</a:t>
            </a:r>
            <a:r>
              <a:rPr lang="ko-KR" altLang="en-US" dirty="0"/>
              <a:t>에 해당하는 </a:t>
            </a:r>
            <a:r>
              <a:rPr lang="en-US" altLang="ko-KR" dirty="0"/>
              <a:t>IntelCor_2b:bb:b4(a0:c5:89:2b:bb:b4)</a:t>
            </a:r>
            <a:r>
              <a:rPr lang="ko-KR" altLang="en-US" dirty="0"/>
              <a:t>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2E6DA-B36C-4453-9E05-D445760E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1089086"/>
            <a:ext cx="5775960" cy="225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7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31515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 DNS Packet capture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2E6DA-B36C-4453-9E05-D445760E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1089086"/>
            <a:ext cx="5775960" cy="22522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D5CE29-5FE0-478B-9FEC-9B0E10758098}"/>
              </a:ext>
            </a:extLst>
          </p:cNvPr>
          <p:cNvSpPr/>
          <p:nvPr/>
        </p:nvSpPr>
        <p:spPr>
          <a:xfrm>
            <a:off x="610812" y="3650493"/>
            <a:ext cx="1201752" cy="75438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3EB014-0351-47F5-812F-66C367C85445}"/>
              </a:ext>
            </a:extLst>
          </p:cNvPr>
          <p:cNvSpPr/>
          <p:nvPr/>
        </p:nvSpPr>
        <p:spPr>
          <a:xfrm>
            <a:off x="1812564" y="3650493"/>
            <a:ext cx="1201752" cy="75438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196819-010C-4137-87E6-964287E2E14E}"/>
              </a:ext>
            </a:extLst>
          </p:cNvPr>
          <p:cNvSpPr/>
          <p:nvPr/>
        </p:nvSpPr>
        <p:spPr>
          <a:xfrm>
            <a:off x="3014316" y="3650493"/>
            <a:ext cx="1201752" cy="75438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7F3C0-662C-4E27-985D-0FC134FF61A3}"/>
              </a:ext>
            </a:extLst>
          </p:cNvPr>
          <p:cNvSpPr txBox="1"/>
          <p:nvPr/>
        </p:nvSpPr>
        <p:spPr>
          <a:xfrm>
            <a:off x="773386" y="3843017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DA(6)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B5839-0420-49B6-AA3D-EF1447B39191}"/>
              </a:ext>
            </a:extLst>
          </p:cNvPr>
          <p:cNvSpPr txBox="1"/>
          <p:nvPr/>
        </p:nvSpPr>
        <p:spPr>
          <a:xfrm>
            <a:off x="1975138" y="3843017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SA(6)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A4B16B-13CC-4E27-AF55-23C46AD4BF1B}"/>
              </a:ext>
            </a:extLst>
          </p:cNvPr>
          <p:cNvSpPr txBox="1"/>
          <p:nvPr/>
        </p:nvSpPr>
        <p:spPr>
          <a:xfrm>
            <a:off x="3181399" y="3731248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Type(2) </a:t>
            </a:r>
          </a:p>
          <a:p>
            <a:r>
              <a:rPr lang="en-US" altLang="ko-KR" dirty="0"/>
              <a:t>-IPv4</a:t>
            </a:r>
            <a:endParaRPr lang="ko-KR" altLang="en-US" dirty="0"/>
          </a:p>
        </p:txBody>
      </p:sp>
      <p:sp>
        <p:nvSpPr>
          <p:cNvPr id="15" name="矩形 3">
            <a:extLst>
              <a:ext uri="{FF2B5EF4-FFF2-40B4-BE49-F238E27FC236}">
                <a16:creationId xmlns:a16="http://schemas.microsoft.com/office/drawing/2014/main" id="{C1A9A92B-44B0-43BD-B150-D9B9705734C6}"/>
              </a:ext>
            </a:extLst>
          </p:cNvPr>
          <p:cNvSpPr/>
          <p:nvPr/>
        </p:nvSpPr>
        <p:spPr>
          <a:xfrm>
            <a:off x="4793679" y="3547749"/>
            <a:ext cx="3700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다음은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2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계층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Ethernet II header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의 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layer </a:t>
            </a:r>
            <a:r>
              <a:rPr lang="ko-KR" altLang="en-US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구조이다</a:t>
            </a:r>
            <a:r>
              <a:rPr lang="en-US" altLang="ko-KR" sz="1200" kern="100" dirty="0">
                <a:solidFill>
                  <a:schemeClr val="accent1"/>
                </a:solidFill>
                <a:cs typeface="Arial" panose="020B0604020202020204" pitchFamily="34" charset="0"/>
              </a:rPr>
              <a:t>.</a:t>
            </a:r>
            <a:endParaRPr lang="en-US" altLang="ko-KR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ko-KR" altLang="en-US" sz="1200" kern="100" dirty="0" err="1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괄호안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 숫자는 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byte</a:t>
            </a:r>
            <a:r>
              <a:rPr lang="ko-KR" altLang="en-US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를 의미한다</a:t>
            </a:r>
            <a:r>
              <a:rPr lang="en-US" altLang="ko-KR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. </a:t>
            </a:r>
            <a:endParaRPr lang="en-US" altLang="zh-CN" sz="1200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40182"/>
      </p:ext>
    </p:extLst>
  </p:cSld>
  <p:clrMapOvr>
    <a:masterClrMapping/>
  </p:clrMapOvr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996</Words>
  <Application>Microsoft Office PowerPoint</Application>
  <PresentationFormat>화면 슬라이드 쇼(16:9)</PresentationFormat>
  <Paragraphs>164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Arial</vt:lpstr>
      <vt:lpstr>휴먼매직체</vt:lpstr>
      <vt:lpstr>Calibri Light</vt:lpstr>
      <vt:lpstr>함초롬돋움</vt:lpstr>
      <vt:lpstr>휴먼둥근헤드라인</vt:lpstr>
      <vt:lpstr>맑은 고딕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pptmoa.com</cp:keywords>
  <dc:description/>
  <cp:lastModifiedBy/>
  <cp:revision>1</cp:revision>
  <dcterms:created xsi:type="dcterms:W3CDTF">2018-09-27T07:27:54Z</dcterms:created>
  <dcterms:modified xsi:type="dcterms:W3CDTF">2019-10-01T10:01:21Z</dcterms:modified>
  <cp:category>pptmoa.com</cp:category>
  <cp:contentStatus>pptmoa.com</cp:contentStatus>
</cp:coreProperties>
</file>